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0"/>
  </p:notesMasterIdLst>
  <p:handoutMasterIdLst>
    <p:handoutMasterId r:id="rId111"/>
  </p:handoutMasterIdLst>
  <p:sldIdLst>
    <p:sldId id="260" r:id="rId2"/>
    <p:sldId id="372" r:id="rId3"/>
    <p:sldId id="263" r:id="rId4"/>
    <p:sldId id="264" r:id="rId5"/>
    <p:sldId id="265" r:id="rId6"/>
    <p:sldId id="347" r:id="rId7"/>
    <p:sldId id="348" r:id="rId8"/>
    <p:sldId id="350" r:id="rId9"/>
    <p:sldId id="359" r:id="rId10"/>
    <p:sldId id="361" r:id="rId11"/>
    <p:sldId id="362" r:id="rId12"/>
    <p:sldId id="349" r:id="rId13"/>
    <p:sldId id="360" r:id="rId14"/>
    <p:sldId id="352" r:id="rId15"/>
    <p:sldId id="353" r:id="rId16"/>
    <p:sldId id="354" r:id="rId17"/>
    <p:sldId id="355" r:id="rId18"/>
    <p:sldId id="356" r:id="rId19"/>
    <p:sldId id="357" r:id="rId20"/>
    <p:sldId id="358" r:id="rId21"/>
    <p:sldId id="363" r:id="rId22"/>
    <p:sldId id="279" r:id="rId23"/>
    <p:sldId id="296" r:id="rId24"/>
    <p:sldId id="293" r:id="rId25"/>
    <p:sldId id="294" r:id="rId26"/>
    <p:sldId id="327" r:id="rId27"/>
    <p:sldId id="258" r:id="rId28"/>
    <p:sldId id="316" r:id="rId29"/>
    <p:sldId id="368" r:id="rId30"/>
    <p:sldId id="337" r:id="rId31"/>
    <p:sldId id="266" r:id="rId32"/>
    <p:sldId id="267" r:id="rId33"/>
    <p:sldId id="268" r:id="rId34"/>
    <p:sldId id="256" r:id="rId35"/>
    <p:sldId id="336" r:id="rId36"/>
    <p:sldId id="335" r:id="rId37"/>
    <p:sldId id="311" r:id="rId38"/>
    <p:sldId id="269" r:id="rId39"/>
    <p:sldId id="276" r:id="rId40"/>
    <p:sldId id="270" r:id="rId41"/>
    <p:sldId id="341" r:id="rId42"/>
    <p:sldId id="340" r:id="rId43"/>
    <p:sldId id="351" r:id="rId44"/>
    <p:sldId id="339" r:id="rId45"/>
    <p:sldId id="342" r:id="rId46"/>
    <p:sldId id="343" r:id="rId47"/>
    <p:sldId id="344" r:id="rId48"/>
    <p:sldId id="277" r:id="rId49"/>
    <p:sldId id="345" r:id="rId50"/>
    <p:sldId id="346" r:id="rId51"/>
    <p:sldId id="322" r:id="rId52"/>
    <p:sldId id="364" r:id="rId53"/>
    <p:sldId id="365" r:id="rId54"/>
    <p:sldId id="366" r:id="rId55"/>
    <p:sldId id="338" r:id="rId56"/>
    <p:sldId id="369" r:id="rId57"/>
    <p:sldId id="271" r:id="rId58"/>
    <p:sldId id="281" r:id="rId59"/>
    <p:sldId id="312" r:id="rId60"/>
    <p:sldId id="306" r:id="rId61"/>
    <p:sldId id="272" r:id="rId62"/>
    <p:sldId id="283" r:id="rId63"/>
    <p:sldId id="282" r:id="rId64"/>
    <p:sldId id="273" r:id="rId65"/>
    <p:sldId id="313" r:id="rId66"/>
    <p:sldId id="284" r:id="rId67"/>
    <p:sldId id="274" r:id="rId68"/>
    <p:sldId id="314" r:id="rId69"/>
    <p:sldId id="285" r:id="rId70"/>
    <p:sldId id="275" r:id="rId71"/>
    <p:sldId id="315" r:id="rId72"/>
    <p:sldId id="295" r:id="rId73"/>
    <p:sldId id="299" r:id="rId74"/>
    <p:sldId id="300" r:id="rId75"/>
    <p:sldId id="301" r:id="rId76"/>
    <p:sldId id="328" r:id="rId77"/>
    <p:sldId id="373" r:id="rId78"/>
    <p:sldId id="374" r:id="rId79"/>
    <p:sldId id="375" r:id="rId80"/>
    <p:sldId id="367" r:id="rId81"/>
    <p:sldId id="257" r:id="rId82"/>
    <p:sldId id="376" r:id="rId83"/>
    <p:sldId id="377" r:id="rId84"/>
    <p:sldId id="262" r:id="rId85"/>
    <p:sldId id="317" r:id="rId86"/>
    <p:sldId id="378" r:id="rId87"/>
    <p:sldId id="319" r:id="rId88"/>
    <p:sldId id="379" r:id="rId89"/>
    <p:sldId id="380" r:id="rId90"/>
    <p:sldId id="381" r:id="rId91"/>
    <p:sldId id="321" r:id="rId92"/>
    <p:sldId id="382" r:id="rId93"/>
    <p:sldId id="383" r:id="rId94"/>
    <p:sldId id="384" r:id="rId95"/>
    <p:sldId id="385" r:id="rId96"/>
    <p:sldId id="386" r:id="rId97"/>
    <p:sldId id="298" r:id="rId98"/>
    <p:sldId id="387" r:id="rId99"/>
    <p:sldId id="388" r:id="rId100"/>
    <p:sldId id="297" r:id="rId101"/>
    <p:sldId id="280" r:id="rId102"/>
    <p:sldId id="370" r:id="rId103"/>
    <p:sldId id="371" r:id="rId104"/>
    <p:sldId id="330" r:id="rId105"/>
    <p:sldId id="331" r:id="rId106"/>
    <p:sldId id="332" r:id="rId107"/>
    <p:sldId id="309" r:id="rId108"/>
    <p:sldId id="310"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FEB4"/>
    <a:srgbClr val="FFFF99"/>
    <a:srgbClr val="CCCCFF"/>
    <a:srgbClr val="FF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p:cViewPr varScale="1">
        <p:scale>
          <a:sx n="66" d="100"/>
          <a:sy n="66" d="100"/>
        </p:scale>
        <p:origin x="1280" y="48"/>
      </p:cViewPr>
      <p:guideLst>
        <p:guide orient="horz" pos="2160"/>
        <p:guide pos="2880"/>
      </p:guideLst>
    </p:cSldViewPr>
  </p:slideViewPr>
  <p:outlineViewPr>
    <p:cViewPr>
      <p:scale>
        <a:sx n="33" d="100"/>
        <a:sy n="33" d="100"/>
      </p:scale>
      <p:origin x="0" y="-1312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1968"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08E2A18-801B-43F2-950A-5E8FDB3B660A}" type="slidenum">
              <a:rPr lang="en-US" smtClean="0"/>
              <a:t>‹#›</a:t>
            </a:fld>
            <a:endParaRPr lang="en-US"/>
          </a:p>
        </p:txBody>
      </p:sp>
    </p:spTree>
    <p:extLst>
      <p:ext uri="{BB962C8B-B14F-4D97-AF65-F5344CB8AC3E}">
        <p14:creationId xmlns:p14="http://schemas.microsoft.com/office/powerpoint/2010/main" val="2483239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BEBDB2-8B6A-4F3F-A94A-380073850120}" type="slidenum">
              <a:rPr lang="en-US" smtClean="0"/>
              <a:t>‹#›</a:t>
            </a:fld>
            <a:endParaRPr lang="en-US"/>
          </a:p>
        </p:txBody>
      </p:sp>
    </p:spTree>
    <p:extLst>
      <p:ext uri="{BB962C8B-B14F-4D97-AF65-F5344CB8AC3E}">
        <p14:creationId xmlns:p14="http://schemas.microsoft.com/office/powerpoint/2010/main" val="2541331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1</a:t>
            </a:fld>
            <a:endParaRPr lang="en-US"/>
          </a:p>
        </p:txBody>
      </p:sp>
    </p:spTree>
    <p:extLst>
      <p:ext uri="{BB962C8B-B14F-4D97-AF65-F5344CB8AC3E}">
        <p14:creationId xmlns:p14="http://schemas.microsoft.com/office/powerpoint/2010/main" val="299876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a:t>
            </a:fld>
            <a:endParaRPr lang="en-US"/>
          </a:p>
        </p:txBody>
      </p:sp>
    </p:spTree>
    <p:extLst>
      <p:ext uri="{BB962C8B-B14F-4D97-AF65-F5344CB8AC3E}">
        <p14:creationId xmlns:p14="http://schemas.microsoft.com/office/powerpoint/2010/main" val="159558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4</a:t>
            </a:fld>
            <a:endParaRPr lang="en-US"/>
          </a:p>
        </p:txBody>
      </p:sp>
    </p:spTree>
    <p:extLst>
      <p:ext uri="{BB962C8B-B14F-4D97-AF65-F5344CB8AC3E}">
        <p14:creationId xmlns:p14="http://schemas.microsoft.com/office/powerpoint/2010/main" val="201230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5</a:t>
            </a:fld>
            <a:endParaRPr lang="en-US"/>
          </a:p>
        </p:txBody>
      </p:sp>
    </p:spTree>
    <p:extLst>
      <p:ext uri="{BB962C8B-B14F-4D97-AF65-F5344CB8AC3E}">
        <p14:creationId xmlns:p14="http://schemas.microsoft.com/office/powerpoint/2010/main" val="3737271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22</a:t>
            </a:fld>
            <a:endParaRPr lang="en-US"/>
          </a:p>
        </p:txBody>
      </p:sp>
    </p:spTree>
    <p:extLst>
      <p:ext uri="{BB962C8B-B14F-4D97-AF65-F5344CB8AC3E}">
        <p14:creationId xmlns:p14="http://schemas.microsoft.com/office/powerpoint/2010/main" val="1425933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23</a:t>
            </a:fld>
            <a:endParaRPr lang="en-US"/>
          </a:p>
        </p:txBody>
      </p:sp>
    </p:spTree>
    <p:extLst>
      <p:ext uri="{BB962C8B-B14F-4D97-AF65-F5344CB8AC3E}">
        <p14:creationId xmlns:p14="http://schemas.microsoft.com/office/powerpoint/2010/main" val="3386409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24</a:t>
            </a:fld>
            <a:endParaRPr lang="en-US"/>
          </a:p>
        </p:txBody>
      </p:sp>
    </p:spTree>
    <p:extLst>
      <p:ext uri="{BB962C8B-B14F-4D97-AF65-F5344CB8AC3E}">
        <p14:creationId xmlns:p14="http://schemas.microsoft.com/office/powerpoint/2010/main" val="568695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25</a:t>
            </a:fld>
            <a:endParaRPr lang="en-US"/>
          </a:p>
        </p:txBody>
      </p:sp>
    </p:spTree>
    <p:extLst>
      <p:ext uri="{BB962C8B-B14F-4D97-AF65-F5344CB8AC3E}">
        <p14:creationId xmlns:p14="http://schemas.microsoft.com/office/powerpoint/2010/main" val="1783313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27</a:t>
            </a:fld>
            <a:endParaRPr lang="en-US"/>
          </a:p>
        </p:txBody>
      </p:sp>
    </p:spTree>
    <p:extLst>
      <p:ext uri="{BB962C8B-B14F-4D97-AF65-F5344CB8AC3E}">
        <p14:creationId xmlns:p14="http://schemas.microsoft.com/office/powerpoint/2010/main" val="3271514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28</a:t>
            </a:fld>
            <a:endParaRPr lang="en-US"/>
          </a:p>
        </p:txBody>
      </p:sp>
    </p:spTree>
    <p:extLst>
      <p:ext uri="{BB962C8B-B14F-4D97-AF65-F5344CB8AC3E}">
        <p14:creationId xmlns:p14="http://schemas.microsoft.com/office/powerpoint/2010/main" val="3254198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31</a:t>
            </a:fld>
            <a:endParaRPr lang="en-US"/>
          </a:p>
        </p:txBody>
      </p:sp>
    </p:spTree>
    <p:extLst>
      <p:ext uri="{BB962C8B-B14F-4D97-AF65-F5344CB8AC3E}">
        <p14:creationId xmlns:p14="http://schemas.microsoft.com/office/powerpoint/2010/main" val="3188953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32</a:t>
            </a:fld>
            <a:endParaRPr lang="en-US"/>
          </a:p>
        </p:txBody>
      </p:sp>
    </p:spTree>
    <p:extLst>
      <p:ext uri="{BB962C8B-B14F-4D97-AF65-F5344CB8AC3E}">
        <p14:creationId xmlns:p14="http://schemas.microsoft.com/office/powerpoint/2010/main" val="145755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33</a:t>
            </a:fld>
            <a:endParaRPr lang="en-US"/>
          </a:p>
        </p:txBody>
      </p:sp>
    </p:spTree>
    <p:extLst>
      <p:ext uri="{BB962C8B-B14F-4D97-AF65-F5344CB8AC3E}">
        <p14:creationId xmlns:p14="http://schemas.microsoft.com/office/powerpoint/2010/main" val="320993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34</a:t>
            </a:fld>
            <a:endParaRPr lang="en-US"/>
          </a:p>
        </p:txBody>
      </p:sp>
    </p:spTree>
    <p:extLst>
      <p:ext uri="{BB962C8B-B14F-4D97-AF65-F5344CB8AC3E}">
        <p14:creationId xmlns:p14="http://schemas.microsoft.com/office/powerpoint/2010/main" val="6776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37</a:t>
            </a:fld>
            <a:endParaRPr lang="en-US"/>
          </a:p>
        </p:txBody>
      </p:sp>
    </p:spTree>
    <p:extLst>
      <p:ext uri="{BB962C8B-B14F-4D97-AF65-F5344CB8AC3E}">
        <p14:creationId xmlns:p14="http://schemas.microsoft.com/office/powerpoint/2010/main" val="493508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38</a:t>
            </a:fld>
            <a:endParaRPr lang="en-US"/>
          </a:p>
        </p:txBody>
      </p:sp>
    </p:spTree>
    <p:extLst>
      <p:ext uri="{BB962C8B-B14F-4D97-AF65-F5344CB8AC3E}">
        <p14:creationId xmlns:p14="http://schemas.microsoft.com/office/powerpoint/2010/main" val="2950524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39</a:t>
            </a:fld>
            <a:endParaRPr lang="en-US"/>
          </a:p>
        </p:txBody>
      </p:sp>
    </p:spTree>
    <p:extLst>
      <p:ext uri="{BB962C8B-B14F-4D97-AF65-F5344CB8AC3E}">
        <p14:creationId xmlns:p14="http://schemas.microsoft.com/office/powerpoint/2010/main" val="3391643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40</a:t>
            </a:fld>
            <a:endParaRPr lang="en-US"/>
          </a:p>
        </p:txBody>
      </p:sp>
    </p:spTree>
    <p:extLst>
      <p:ext uri="{BB962C8B-B14F-4D97-AF65-F5344CB8AC3E}">
        <p14:creationId xmlns:p14="http://schemas.microsoft.com/office/powerpoint/2010/main" val="2741648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48</a:t>
            </a:fld>
            <a:endParaRPr lang="en-US"/>
          </a:p>
        </p:txBody>
      </p:sp>
    </p:spTree>
    <p:extLst>
      <p:ext uri="{BB962C8B-B14F-4D97-AF65-F5344CB8AC3E}">
        <p14:creationId xmlns:p14="http://schemas.microsoft.com/office/powerpoint/2010/main" val="1664426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51</a:t>
            </a:fld>
            <a:endParaRPr lang="en-US"/>
          </a:p>
        </p:txBody>
      </p:sp>
    </p:spTree>
    <p:extLst>
      <p:ext uri="{BB962C8B-B14F-4D97-AF65-F5344CB8AC3E}">
        <p14:creationId xmlns:p14="http://schemas.microsoft.com/office/powerpoint/2010/main" val="2343481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57</a:t>
            </a:fld>
            <a:endParaRPr lang="en-US"/>
          </a:p>
        </p:txBody>
      </p:sp>
    </p:spTree>
    <p:extLst>
      <p:ext uri="{BB962C8B-B14F-4D97-AF65-F5344CB8AC3E}">
        <p14:creationId xmlns:p14="http://schemas.microsoft.com/office/powerpoint/2010/main" val="2442485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58</a:t>
            </a:fld>
            <a:endParaRPr lang="en-US"/>
          </a:p>
        </p:txBody>
      </p:sp>
    </p:spTree>
    <p:extLst>
      <p:ext uri="{BB962C8B-B14F-4D97-AF65-F5344CB8AC3E}">
        <p14:creationId xmlns:p14="http://schemas.microsoft.com/office/powerpoint/2010/main" val="3645040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59</a:t>
            </a:fld>
            <a:endParaRPr lang="en-US"/>
          </a:p>
        </p:txBody>
      </p:sp>
    </p:spTree>
    <p:extLst>
      <p:ext uri="{BB962C8B-B14F-4D97-AF65-F5344CB8AC3E}">
        <p14:creationId xmlns:p14="http://schemas.microsoft.com/office/powerpoint/2010/main" val="50175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60</a:t>
            </a:fld>
            <a:endParaRPr lang="en-US"/>
          </a:p>
        </p:txBody>
      </p:sp>
    </p:spTree>
    <p:extLst>
      <p:ext uri="{BB962C8B-B14F-4D97-AF65-F5344CB8AC3E}">
        <p14:creationId xmlns:p14="http://schemas.microsoft.com/office/powerpoint/2010/main" val="286373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61</a:t>
            </a:fld>
            <a:endParaRPr lang="en-US"/>
          </a:p>
        </p:txBody>
      </p:sp>
    </p:spTree>
    <p:extLst>
      <p:ext uri="{BB962C8B-B14F-4D97-AF65-F5344CB8AC3E}">
        <p14:creationId xmlns:p14="http://schemas.microsoft.com/office/powerpoint/2010/main" val="3666554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62</a:t>
            </a:fld>
            <a:endParaRPr lang="en-US"/>
          </a:p>
        </p:txBody>
      </p:sp>
    </p:spTree>
    <p:extLst>
      <p:ext uri="{BB962C8B-B14F-4D97-AF65-F5344CB8AC3E}">
        <p14:creationId xmlns:p14="http://schemas.microsoft.com/office/powerpoint/2010/main" val="3777412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63</a:t>
            </a:fld>
            <a:endParaRPr lang="en-US"/>
          </a:p>
        </p:txBody>
      </p:sp>
    </p:spTree>
    <p:extLst>
      <p:ext uri="{BB962C8B-B14F-4D97-AF65-F5344CB8AC3E}">
        <p14:creationId xmlns:p14="http://schemas.microsoft.com/office/powerpoint/2010/main" val="2562946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64</a:t>
            </a:fld>
            <a:endParaRPr lang="en-US"/>
          </a:p>
        </p:txBody>
      </p:sp>
    </p:spTree>
    <p:extLst>
      <p:ext uri="{BB962C8B-B14F-4D97-AF65-F5344CB8AC3E}">
        <p14:creationId xmlns:p14="http://schemas.microsoft.com/office/powerpoint/2010/main" val="549213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65</a:t>
            </a:fld>
            <a:endParaRPr lang="en-US"/>
          </a:p>
        </p:txBody>
      </p:sp>
    </p:spTree>
    <p:extLst>
      <p:ext uri="{BB962C8B-B14F-4D97-AF65-F5344CB8AC3E}">
        <p14:creationId xmlns:p14="http://schemas.microsoft.com/office/powerpoint/2010/main" val="2368968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66</a:t>
            </a:fld>
            <a:endParaRPr lang="en-US"/>
          </a:p>
        </p:txBody>
      </p:sp>
    </p:spTree>
    <p:extLst>
      <p:ext uri="{BB962C8B-B14F-4D97-AF65-F5344CB8AC3E}">
        <p14:creationId xmlns:p14="http://schemas.microsoft.com/office/powerpoint/2010/main" val="822460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67</a:t>
            </a:fld>
            <a:endParaRPr lang="en-US"/>
          </a:p>
        </p:txBody>
      </p:sp>
    </p:spTree>
    <p:extLst>
      <p:ext uri="{BB962C8B-B14F-4D97-AF65-F5344CB8AC3E}">
        <p14:creationId xmlns:p14="http://schemas.microsoft.com/office/powerpoint/2010/main" val="27404415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68</a:t>
            </a:fld>
            <a:endParaRPr lang="en-US"/>
          </a:p>
        </p:txBody>
      </p:sp>
    </p:spTree>
    <p:extLst>
      <p:ext uri="{BB962C8B-B14F-4D97-AF65-F5344CB8AC3E}">
        <p14:creationId xmlns:p14="http://schemas.microsoft.com/office/powerpoint/2010/main" val="505618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69</a:t>
            </a:fld>
            <a:endParaRPr lang="en-US"/>
          </a:p>
        </p:txBody>
      </p:sp>
    </p:spTree>
    <p:extLst>
      <p:ext uri="{BB962C8B-B14F-4D97-AF65-F5344CB8AC3E}">
        <p14:creationId xmlns:p14="http://schemas.microsoft.com/office/powerpoint/2010/main" val="1953162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70</a:t>
            </a:fld>
            <a:endParaRPr lang="en-US"/>
          </a:p>
        </p:txBody>
      </p:sp>
    </p:spTree>
    <p:extLst>
      <p:ext uri="{BB962C8B-B14F-4D97-AF65-F5344CB8AC3E}">
        <p14:creationId xmlns:p14="http://schemas.microsoft.com/office/powerpoint/2010/main" val="2810605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71</a:t>
            </a:fld>
            <a:endParaRPr lang="en-US"/>
          </a:p>
        </p:txBody>
      </p:sp>
    </p:spTree>
    <p:extLst>
      <p:ext uri="{BB962C8B-B14F-4D97-AF65-F5344CB8AC3E}">
        <p14:creationId xmlns:p14="http://schemas.microsoft.com/office/powerpoint/2010/main" val="3617725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72</a:t>
            </a:fld>
            <a:endParaRPr lang="en-US"/>
          </a:p>
        </p:txBody>
      </p:sp>
    </p:spTree>
    <p:extLst>
      <p:ext uri="{BB962C8B-B14F-4D97-AF65-F5344CB8AC3E}">
        <p14:creationId xmlns:p14="http://schemas.microsoft.com/office/powerpoint/2010/main" val="340593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73</a:t>
            </a:fld>
            <a:endParaRPr lang="en-US"/>
          </a:p>
        </p:txBody>
      </p:sp>
    </p:spTree>
    <p:extLst>
      <p:ext uri="{BB962C8B-B14F-4D97-AF65-F5344CB8AC3E}">
        <p14:creationId xmlns:p14="http://schemas.microsoft.com/office/powerpoint/2010/main" val="24606312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74</a:t>
            </a:fld>
            <a:endParaRPr lang="en-US"/>
          </a:p>
        </p:txBody>
      </p:sp>
    </p:spTree>
    <p:extLst>
      <p:ext uri="{BB962C8B-B14F-4D97-AF65-F5344CB8AC3E}">
        <p14:creationId xmlns:p14="http://schemas.microsoft.com/office/powerpoint/2010/main" val="1521250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75</a:t>
            </a:fld>
            <a:endParaRPr lang="en-US"/>
          </a:p>
        </p:txBody>
      </p:sp>
    </p:spTree>
    <p:extLst>
      <p:ext uri="{BB962C8B-B14F-4D97-AF65-F5344CB8AC3E}">
        <p14:creationId xmlns:p14="http://schemas.microsoft.com/office/powerpoint/2010/main" val="9156358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81</a:t>
            </a:fld>
            <a:endParaRPr lang="en-US"/>
          </a:p>
        </p:txBody>
      </p:sp>
    </p:spTree>
    <p:extLst>
      <p:ext uri="{BB962C8B-B14F-4D97-AF65-F5344CB8AC3E}">
        <p14:creationId xmlns:p14="http://schemas.microsoft.com/office/powerpoint/2010/main" val="32935122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84</a:t>
            </a:fld>
            <a:endParaRPr lang="en-US"/>
          </a:p>
        </p:txBody>
      </p:sp>
    </p:spTree>
    <p:extLst>
      <p:ext uri="{BB962C8B-B14F-4D97-AF65-F5344CB8AC3E}">
        <p14:creationId xmlns:p14="http://schemas.microsoft.com/office/powerpoint/2010/main" val="42308115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85</a:t>
            </a:fld>
            <a:endParaRPr lang="en-US"/>
          </a:p>
        </p:txBody>
      </p:sp>
    </p:spTree>
    <p:extLst>
      <p:ext uri="{BB962C8B-B14F-4D97-AF65-F5344CB8AC3E}">
        <p14:creationId xmlns:p14="http://schemas.microsoft.com/office/powerpoint/2010/main" val="5227796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87</a:t>
            </a:fld>
            <a:endParaRPr lang="en-US"/>
          </a:p>
        </p:txBody>
      </p:sp>
    </p:spTree>
    <p:extLst>
      <p:ext uri="{BB962C8B-B14F-4D97-AF65-F5344CB8AC3E}">
        <p14:creationId xmlns:p14="http://schemas.microsoft.com/office/powerpoint/2010/main" val="12915029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91</a:t>
            </a:fld>
            <a:endParaRPr lang="en-US"/>
          </a:p>
        </p:txBody>
      </p:sp>
    </p:spTree>
    <p:extLst>
      <p:ext uri="{BB962C8B-B14F-4D97-AF65-F5344CB8AC3E}">
        <p14:creationId xmlns:p14="http://schemas.microsoft.com/office/powerpoint/2010/main" val="81781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97</a:t>
            </a:fld>
            <a:endParaRPr lang="en-US"/>
          </a:p>
        </p:txBody>
      </p:sp>
    </p:spTree>
    <p:extLst>
      <p:ext uri="{BB962C8B-B14F-4D97-AF65-F5344CB8AC3E}">
        <p14:creationId xmlns:p14="http://schemas.microsoft.com/office/powerpoint/2010/main" val="15086985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100</a:t>
            </a:fld>
            <a:endParaRPr lang="en-US"/>
          </a:p>
        </p:txBody>
      </p:sp>
    </p:spTree>
    <p:extLst>
      <p:ext uri="{BB962C8B-B14F-4D97-AF65-F5344CB8AC3E}">
        <p14:creationId xmlns:p14="http://schemas.microsoft.com/office/powerpoint/2010/main" val="1760414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101</a:t>
            </a:fld>
            <a:endParaRPr lang="en-US"/>
          </a:p>
        </p:txBody>
      </p:sp>
    </p:spTree>
    <p:extLst>
      <p:ext uri="{BB962C8B-B14F-4D97-AF65-F5344CB8AC3E}">
        <p14:creationId xmlns:p14="http://schemas.microsoft.com/office/powerpoint/2010/main" val="3585034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107</a:t>
            </a:fld>
            <a:endParaRPr lang="en-US"/>
          </a:p>
        </p:txBody>
      </p:sp>
    </p:spTree>
    <p:extLst>
      <p:ext uri="{BB962C8B-B14F-4D97-AF65-F5344CB8AC3E}">
        <p14:creationId xmlns:p14="http://schemas.microsoft.com/office/powerpoint/2010/main" val="15834287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21BEBDB2-8B6A-4F3F-A94A-380073850120}" type="slidenum">
              <a:rPr lang="en-US" smtClean="0"/>
              <a:t>108</a:t>
            </a:fld>
            <a:endParaRPr lang="en-US"/>
          </a:p>
        </p:txBody>
      </p:sp>
    </p:spTree>
    <p:extLst>
      <p:ext uri="{BB962C8B-B14F-4D97-AF65-F5344CB8AC3E}">
        <p14:creationId xmlns:p14="http://schemas.microsoft.com/office/powerpoint/2010/main" val="4002449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C2D853-CA9A-4128-9E13-F9CB95CD7E9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94869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C2D853-CA9A-4128-9E13-F9CB95CD7E9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62323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C2D853-CA9A-4128-9E13-F9CB95CD7E9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1909192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C2D853-CA9A-4128-9E13-F9CB95CD7E9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2375135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C2D853-CA9A-4128-9E13-F9CB95CD7E97}" type="datetimeFigureOut">
              <a:rPr lang="en-US" smtClean="0"/>
              <a:t>3/27/2015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398057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C2D853-CA9A-4128-9E13-F9CB95CD7E97}" type="datetimeFigureOut">
              <a:rPr lang="en-US" smtClean="0"/>
              <a:t>3/27/2015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3777530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2D853-CA9A-4128-9E13-F9CB95CD7E97}" type="datetimeFigureOut">
              <a:rPr lang="en-US" smtClean="0"/>
              <a:t>3/27/2015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90330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C2D853-CA9A-4128-9E13-F9CB95CD7E9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295112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C2D853-CA9A-4128-9E13-F9CB95CD7E9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3160928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C2D853-CA9A-4128-9E13-F9CB95CD7E9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312008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C2D853-CA9A-4128-9E13-F9CB95CD7E9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9AA6A-F2E5-4E72-82A2-0C46408511EC}" type="slidenum">
              <a:rPr lang="en-US" smtClean="0"/>
              <a:t>‹#›</a:t>
            </a:fld>
            <a:endParaRPr lang="en-US"/>
          </a:p>
        </p:txBody>
      </p:sp>
    </p:spTree>
    <p:extLst>
      <p:ext uri="{BB962C8B-B14F-4D97-AF65-F5344CB8AC3E}">
        <p14:creationId xmlns:p14="http://schemas.microsoft.com/office/powerpoint/2010/main" val="33782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2D853-CA9A-4128-9E13-F9CB95CD7E97}" type="datetimeFigureOut">
              <a:rPr lang="en-US" smtClean="0"/>
              <a:t>3/27/2015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9AA6A-F2E5-4E72-82A2-0C46408511EC}" type="slidenum">
              <a:rPr lang="en-US" smtClean="0"/>
              <a:t>‹#›</a:t>
            </a:fld>
            <a:endParaRPr lang="en-US"/>
          </a:p>
        </p:txBody>
      </p:sp>
    </p:spTree>
    <p:extLst>
      <p:ext uri="{BB962C8B-B14F-4D97-AF65-F5344CB8AC3E}">
        <p14:creationId xmlns:p14="http://schemas.microsoft.com/office/powerpoint/2010/main" val="210560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gif"/><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eg"/></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8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8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mailto:skydancerspen@flash.net" TargetMode="External"/><Relationship Id="rId2" Type="http://schemas.openxmlformats.org/officeDocument/2006/relationships/hyperlink" Target="mailto:librmike@hotmail.com"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hyperlink" Target="mailto:librmike@hotmail.com"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5" name="Group 4"/>
          <p:cNvGrpSpPr/>
          <p:nvPr/>
        </p:nvGrpSpPr>
        <p:grpSpPr>
          <a:xfrm>
            <a:off x="557863" y="1"/>
            <a:ext cx="7961811" cy="6858000"/>
            <a:chOff x="557863" y="1"/>
            <a:chExt cx="7961811" cy="6858000"/>
          </a:xfrm>
        </p:grpSpPr>
        <p:pic>
          <p:nvPicPr>
            <p:cNvPr id="4" name="Picture 2" descr="http://media-cache-ak0.pinimg.com/236x/f0/c5/01/f0c50198b3c075d1465cb5e0dea7030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63" y="1"/>
              <a:ext cx="796181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1500" y="609600"/>
              <a:ext cx="7772400" cy="2185214"/>
            </a:xfrm>
            <a:prstGeom prst="rect">
              <a:avLst/>
            </a:prstGeom>
            <a:noFill/>
          </p:spPr>
          <p:txBody>
            <a:bodyPr wrap="square" rtlCol="0">
              <a:spAutoFit/>
            </a:bodyPr>
            <a:lstStyle/>
            <a:p>
              <a:pPr algn="ctr"/>
              <a:r>
                <a:rPr lang="en-US" sz="3600" dirty="0" smtClean="0">
                  <a:solidFill>
                    <a:srgbClr val="FFFF00"/>
                  </a:solidFill>
                  <a:latin typeface="Algerian" panose="04020705040A02060702" pitchFamily="82" charset="0"/>
                </a:rPr>
                <a:t>How To Find</a:t>
              </a:r>
            </a:p>
            <a:p>
              <a:pPr algn="ctr"/>
              <a:r>
                <a:rPr lang="en-US" sz="3600" dirty="0" smtClean="0">
                  <a:solidFill>
                    <a:srgbClr val="FFFF00"/>
                  </a:solidFill>
                  <a:latin typeface="Algerian" panose="04020705040A02060702" pitchFamily="82" charset="0"/>
                </a:rPr>
                <a:t> Your Creative Mind:</a:t>
              </a:r>
            </a:p>
            <a:p>
              <a:pPr algn="ctr"/>
              <a:r>
                <a:rPr lang="en-US" sz="3200" dirty="0" smtClean="0">
                  <a:solidFill>
                    <a:srgbClr val="FFFF00"/>
                  </a:solidFill>
                  <a:latin typeface="Algerian" panose="04020705040A02060702" pitchFamily="82" charset="0"/>
                </a:rPr>
                <a:t>Using NEURO-Science </a:t>
              </a:r>
            </a:p>
            <a:p>
              <a:pPr algn="ctr"/>
              <a:r>
                <a:rPr lang="en-US" sz="3200" dirty="0" smtClean="0">
                  <a:solidFill>
                    <a:srgbClr val="FFFF00"/>
                  </a:solidFill>
                  <a:latin typeface="Algerian" panose="04020705040A02060702" pitchFamily="82" charset="0"/>
                </a:rPr>
                <a:t>To Enhance Your Creativity</a:t>
              </a:r>
              <a:endParaRPr lang="en-US" sz="3200" dirty="0">
                <a:solidFill>
                  <a:srgbClr val="FFFF00"/>
                </a:solidFill>
                <a:latin typeface="Algerian" panose="04020705040A02060702" pitchFamily="82" charset="0"/>
              </a:endParaRPr>
            </a:p>
          </p:txBody>
        </p:sp>
        <p:sp>
          <p:nvSpPr>
            <p:cNvPr id="3" name="TextBox 2"/>
            <p:cNvSpPr txBox="1"/>
            <p:nvPr/>
          </p:nvSpPr>
          <p:spPr>
            <a:xfrm>
              <a:off x="685800" y="4876800"/>
              <a:ext cx="7543800" cy="584775"/>
            </a:xfrm>
            <a:prstGeom prst="rect">
              <a:avLst/>
            </a:prstGeom>
            <a:noFill/>
          </p:spPr>
          <p:txBody>
            <a:bodyPr wrap="square" rtlCol="0">
              <a:spAutoFit/>
            </a:bodyPr>
            <a:lstStyle/>
            <a:p>
              <a:pPr algn="ctr"/>
              <a:r>
                <a:rPr lang="en-US" sz="3200" b="1" dirty="0" smtClean="0">
                  <a:solidFill>
                    <a:srgbClr val="FFC000"/>
                  </a:solidFill>
                </a:rPr>
                <a:t>By Michael </a:t>
              </a:r>
              <a:r>
                <a:rPr lang="en-US" sz="3200" b="1" dirty="0">
                  <a:solidFill>
                    <a:srgbClr val="FFC000"/>
                  </a:solidFill>
                </a:rPr>
                <a:t>Baldwin, MLS, </a:t>
              </a:r>
              <a:r>
                <a:rPr lang="en-US" sz="3200" b="1" dirty="0" smtClean="0">
                  <a:solidFill>
                    <a:srgbClr val="FFC000"/>
                  </a:solidFill>
                </a:rPr>
                <a:t>MPA   </a:t>
              </a:r>
            </a:p>
          </p:txBody>
        </p:sp>
      </p:grpSp>
    </p:spTree>
    <p:extLst>
      <p:ext uri="{BB962C8B-B14F-4D97-AF65-F5344CB8AC3E}">
        <p14:creationId xmlns:p14="http://schemas.microsoft.com/office/powerpoint/2010/main" val="39980438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810000"/>
          </a:xfrm>
          <a:prstGeom prst="rect">
            <a:avLst/>
          </a:prstGeom>
        </p:spPr>
      </p:pic>
      <p:sp>
        <p:nvSpPr>
          <p:cNvPr id="2" name="Rectangle 1"/>
          <p:cNvSpPr/>
          <p:nvPr/>
        </p:nvSpPr>
        <p:spPr>
          <a:xfrm>
            <a:off x="304800" y="3242284"/>
            <a:ext cx="8610600" cy="2123658"/>
          </a:xfrm>
          <a:prstGeom prst="rect">
            <a:avLst/>
          </a:prstGeom>
        </p:spPr>
        <p:txBody>
          <a:bodyPr wrap="square">
            <a:spAutoFit/>
          </a:bodyPr>
          <a:lstStyle/>
          <a:p>
            <a:pPr algn="ctr"/>
            <a:r>
              <a:rPr lang="en-US" sz="3600" dirty="0">
                <a:solidFill>
                  <a:srgbClr val="7030A0"/>
                </a:solidFill>
                <a:latin typeface="Algerian" panose="04020705040A02060702" pitchFamily="82" charset="0"/>
              </a:rPr>
              <a:t>How To Find Your Poetic Mind:</a:t>
            </a:r>
          </a:p>
          <a:p>
            <a:pPr algn="ctr"/>
            <a:r>
              <a:rPr lang="en-US" sz="3200" dirty="0">
                <a:solidFill>
                  <a:srgbClr val="7030A0"/>
                </a:solidFill>
                <a:latin typeface="Algerian" panose="04020705040A02060702" pitchFamily="82" charset="0"/>
              </a:rPr>
              <a:t>Using NEURO-Science </a:t>
            </a:r>
          </a:p>
          <a:p>
            <a:pPr algn="ctr"/>
            <a:r>
              <a:rPr lang="en-US" sz="3200" dirty="0">
                <a:solidFill>
                  <a:srgbClr val="7030A0"/>
                </a:solidFill>
                <a:latin typeface="Algerian" panose="04020705040A02060702" pitchFamily="82" charset="0"/>
              </a:rPr>
              <a:t>and mysticism</a:t>
            </a:r>
          </a:p>
          <a:p>
            <a:pPr algn="ctr"/>
            <a:r>
              <a:rPr lang="en-US" sz="3200" dirty="0">
                <a:solidFill>
                  <a:srgbClr val="7030A0"/>
                </a:solidFill>
                <a:latin typeface="Algerian" panose="04020705040A02060702" pitchFamily="82" charset="0"/>
              </a:rPr>
              <a:t>To Enhance Your Creativity</a:t>
            </a:r>
          </a:p>
        </p:txBody>
      </p:sp>
      <p:sp>
        <p:nvSpPr>
          <p:cNvPr id="3" name="Rectangle 2"/>
          <p:cNvSpPr/>
          <p:nvPr/>
        </p:nvSpPr>
        <p:spPr>
          <a:xfrm>
            <a:off x="914400" y="5469797"/>
            <a:ext cx="7010400" cy="954107"/>
          </a:xfrm>
          <a:prstGeom prst="rect">
            <a:avLst/>
          </a:prstGeom>
        </p:spPr>
        <p:txBody>
          <a:bodyPr wrap="square">
            <a:spAutoFit/>
          </a:bodyPr>
          <a:lstStyle/>
          <a:p>
            <a:pPr algn="ctr"/>
            <a:r>
              <a:rPr lang="en-US" sz="2800" dirty="0" smtClean="0"/>
              <a:t>by </a:t>
            </a:r>
            <a:r>
              <a:rPr lang="en-US" sz="2800" dirty="0"/>
              <a:t>Michael Baldwin, MLS, MPA  </a:t>
            </a:r>
            <a:r>
              <a:rPr lang="en-US" sz="2800" dirty="0" smtClean="0"/>
              <a:t>&amp; </a:t>
            </a:r>
            <a:endParaRPr lang="en-US" sz="2800" dirty="0"/>
          </a:p>
          <a:p>
            <a:pPr algn="ctr"/>
            <a:r>
              <a:rPr lang="en-US" sz="2800" dirty="0" smtClean="0"/>
              <a:t>Marilyn </a:t>
            </a:r>
            <a:r>
              <a:rPr lang="en-US" sz="2800" dirty="0"/>
              <a:t>Gilbert </a:t>
            </a:r>
            <a:r>
              <a:rPr lang="en-US" sz="2800" dirty="0" err="1"/>
              <a:t>Komechak</a:t>
            </a:r>
            <a:r>
              <a:rPr lang="en-US" sz="2800" dirty="0"/>
              <a:t>, PhD </a:t>
            </a:r>
          </a:p>
        </p:txBody>
      </p:sp>
    </p:spTree>
    <p:extLst>
      <p:ext uri="{BB962C8B-B14F-4D97-AF65-F5344CB8AC3E}">
        <p14:creationId xmlns:p14="http://schemas.microsoft.com/office/powerpoint/2010/main" val="14555050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219200" y="1447800"/>
            <a:ext cx="6553200" cy="3046988"/>
          </a:xfrm>
          <a:prstGeom prst="rect">
            <a:avLst/>
          </a:prstGeom>
          <a:noFill/>
        </p:spPr>
        <p:txBody>
          <a:bodyPr wrap="square" rtlCol="0">
            <a:spAutoFit/>
          </a:bodyPr>
          <a:lstStyle/>
          <a:p>
            <a:pPr algn="ctr"/>
            <a:r>
              <a:rPr lang="en-US" sz="3200" dirty="0" smtClean="0"/>
              <a:t>Part One</a:t>
            </a:r>
          </a:p>
          <a:p>
            <a:pPr algn="ctr"/>
            <a:endParaRPr lang="en-US" sz="3200" dirty="0" smtClean="0"/>
          </a:p>
          <a:p>
            <a:pPr algn="ctr"/>
            <a:r>
              <a:rPr lang="en-US" sz="3200" b="1" dirty="0" smtClean="0">
                <a:solidFill>
                  <a:srgbClr val="FF0000"/>
                </a:solidFill>
                <a:latin typeface="BritannicEFUltra" panose="00000400000000000000" pitchFamily="2" charset="0"/>
              </a:rPr>
              <a:t>Using </a:t>
            </a:r>
            <a:r>
              <a:rPr lang="en-US" sz="3200" b="1" dirty="0" err="1" smtClean="0">
                <a:solidFill>
                  <a:srgbClr val="FF0000"/>
                </a:solidFill>
                <a:latin typeface="BritannicEFUltra" panose="00000400000000000000" pitchFamily="2" charset="0"/>
              </a:rPr>
              <a:t>Neuro</a:t>
            </a:r>
            <a:r>
              <a:rPr lang="en-US" sz="3200" b="1" dirty="0" smtClean="0">
                <a:solidFill>
                  <a:srgbClr val="FF0000"/>
                </a:solidFill>
                <a:latin typeface="BritannicEFUltra" panose="00000400000000000000" pitchFamily="2" charset="0"/>
              </a:rPr>
              <a:t>-Science To Optimize Your Creative Potential</a:t>
            </a:r>
          </a:p>
          <a:p>
            <a:pPr algn="ctr"/>
            <a:endParaRPr lang="en-US" sz="3200" dirty="0" smtClean="0"/>
          </a:p>
        </p:txBody>
      </p:sp>
    </p:spTree>
    <p:extLst>
      <p:ext uri="{BB962C8B-B14F-4D97-AF65-F5344CB8AC3E}">
        <p14:creationId xmlns:p14="http://schemas.microsoft.com/office/powerpoint/2010/main" val="16632902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 y="16598"/>
            <a:ext cx="8991600" cy="4247317"/>
          </a:xfrm>
          <a:prstGeom prst="rect">
            <a:avLst/>
          </a:prstGeom>
          <a:noFill/>
        </p:spPr>
        <p:txBody>
          <a:bodyPr wrap="square" rtlCol="0">
            <a:spAutoFit/>
          </a:bodyPr>
          <a:lstStyle/>
          <a:p>
            <a:pPr algn="ctr"/>
            <a:r>
              <a:rPr lang="en-US" sz="2400" dirty="0" err="1" smtClean="0"/>
              <a:t>Neuro</a:t>
            </a:r>
            <a:r>
              <a:rPr lang="en-US" sz="2400" dirty="0" smtClean="0"/>
              <a:t>-science </a:t>
            </a:r>
            <a:r>
              <a:rPr lang="en-US" sz="2400" dirty="0"/>
              <a:t>is the study of the structure and operation of the brain</a:t>
            </a:r>
            <a:r>
              <a:rPr lang="en-US" sz="2000" dirty="0"/>
              <a:t>. </a:t>
            </a:r>
          </a:p>
          <a:p>
            <a:pPr algn="ctr"/>
            <a:endParaRPr lang="en-US" sz="2000" dirty="0"/>
          </a:p>
          <a:p>
            <a:pPr algn="ctr"/>
            <a:r>
              <a:rPr lang="en-US" sz="2800" b="1" dirty="0" smtClean="0"/>
              <a:t>Brain Structure:</a:t>
            </a:r>
          </a:p>
          <a:p>
            <a:pPr marL="285750" lvl="0" indent="-285750">
              <a:buFont typeface="Arial" panose="020B0604020202020204" pitchFamily="34" charset="0"/>
              <a:buChar char="•"/>
            </a:pPr>
            <a:r>
              <a:rPr lang="en-US" sz="2000" dirty="0"/>
              <a:t>The human brain is really composed of three brains that operate cooperatively</a:t>
            </a:r>
            <a:r>
              <a:rPr lang="en-US" sz="2000" dirty="0" smtClean="0"/>
              <a:t>:</a:t>
            </a:r>
          </a:p>
          <a:p>
            <a:pPr lvl="0"/>
            <a:endParaRPr lang="en-US" sz="2000" dirty="0"/>
          </a:p>
          <a:p>
            <a:pPr marL="742950" lvl="1" indent="-285750">
              <a:buFont typeface="Wingdings" panose="05000000000000000000" pitchFamily="2" charset="2"/>
              <a:buChar char="Ø"/>
            </a:pPr>
            <a:r>
              <a:rPr lang="en-US" sz="2000" dirty="0"/>
              <a:t>The reptile brain, that takes care of basic bodily functions like breathing, blood circulation, hormone release, etc. And energizes the body for fight or flight if a threat is perceived.</a:t>
            </a:r>
          </a:p>
          <a:p>
            <a:pPr marL="742950" lvl="1" indent="-285750">
              <a:buFont typeface="Wingdings" panose="05000000000000000000" pitchFamily="2" charset="2"/>
              <a:buChar char="Ø"/>
            </a:pPr>
            <a:r>
              <a:rPr lang="en-US" sz="2000" dirty="0"/>
              <a:t>The </a:t>
            </a:r>
            <a:r>
              <a:rPr lang="en-US" sz="2000" dirty="0" smtClean="0"/>
              <a:t>Limbic or mammalian </a:t>
            </a:r>
            <a:r>
              <a:rPr lang="en-US" sz="2000" dirty="0"/>
              <a:t>brain, which governs most of our emotional responses to external stimuli. </a:t>
            </a:r>
            <a:endParaRPr lang="en-US" sz="2000" dirty="0" smtClean="0"/>
          </a:p>
          <a:p>
            <a:pPr marL="742950" lvl="1" indent="-285750">
              <a:buFont typeface="Wingdings" panose="05000000000000000000" pitchFamily="2" charset="2"/>
              <a:buChar char="Ø"/>
            </a:pPr>
            <a:r>
              <a:rPr lang="en-US" sz="2000" dirty="0"/>
              <a:t>The new brain </a:t>
            </a:r>
            <a:r>
              <a:rPr lang="en-US" sz="2000" dirty="0" smtClean="0"/>
              <a:t>(</a:t>
            </a:r>
            <a:r>
              <a:rPr lang="en-US" sz="2000" dirty="0" err="1" smtClean="0"/>
              <a:t>Neocortex</a:t>
            </a:r>
            <a:r>
              <a:rPr lang="en-US" sz="2000" dirty="0"/>
              <a:t>), where our higher order thinking occurs (but </a:t>
            </a:r>
            <a:r>
              <a:rPr lang="en-US" sz="2000" dirty="0" smtClean="0"/>
              <a:t>most </a:t>
            </a:r>
            <a:r>
              <a:rPr lang="en-US" sz="2000" dirty="0"/>
              <a:t>of it still below </a:t>
            </a:r>
            <a:r>
              <a:rPr lang="en-US" sz="2000" dirty="0" smtClean="0"/>
              <a:t>consciousness).</a:t>
            </a:r>
            <a:endParaRPr lang="en-US" sz="2000" dirty="0"/>
          </a:p>
          <a:p>
            <a:endParaRPr lang="en-US" dirty="0"/>
          </a:p>
        </p:txBody>
      </p:sp>
      <p:pic>
        <p:nvPicPr>
          <p:cNvPr id="1026" name="Picture 2" descr="http://robdyoung.com/images/human-brain-in-part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038599"/>
            <a:ext cx="4514850"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771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28600" y="151180"/>
            <a:ext cx="8763000" cy="4154984"/>
          </a:xfrm>
          <a:prstGeom prst="rect">
            <a:avLst/>
          </a:prstGeom>
        </p:spPr>
        <p:txBody>
          <a:bodyPr wrap="square">
            <a:spAutoFit/>
          </a:bodyPr>
          <a:lstStyle/>
          <a:p>
            <a:pPr marL="285750" lvl="0" indent="-285750">
              <a:buFont typeface="Arial" panose="020B0604020202020204" pitchFamily="34" charset="0"/>
              <a:buChar char="•"/>
            </a:pPr>
            <a:r>
              <a:rPr lang="en-US" sz="2400" dirty="0"/>
              <a:t>The </a:t>
            </a:r>
            <a:r>
              <a:rPr lang="en-US" sz="2400" dirty="0" err="1"/>
              <a:t>neocortex</a:t>
            </a:r>
            <a:r>
              <a:rPr lang="en-US" sz="2400" dirty="0"/>
              <a:t> is divided into two hemispheres with different functions</a:t>
            </a:r>
            <a:r>
              <a:rPr lang="en-US" sz="2400" dirty="0" smtClean="0"/>
              <a:t>:</a:t>
            </a:r>
          </a:p>
          <a:p>
            <a:pPr marL="742950" lvl="1" indent="-285750">
              <a:buFont typeface="Wingdings" panose="05000000000000000000" pitchFamily="2" charset="2"/>
              <a:buChar char="Ø"/>
            </a:pPr>
            <a:r>
              <a:rPr lang="en-US" sz="2400" dirty="0" smtClean="0"/>
              <a:t>The </a:t>
            </a:r>
            <a:r>
              <a:rPr lang="en-US" sz="2400" dirty="0"/>
              <a:t>left side is more verbal, logical, analytical, and mathematical. It operates in a linear, sequential manner. Most traditional educational methods are based on left brain functions. The left brain seeks order and logic.</a:t>
            </a:r>
          </a:p>
          <a:p>
            <a:pPr marL="742950" lvl="1" indent="-285750">
              <a:buFont typeface="Wingdings" panose="05000000000000000000" pitchFamily="2" charset="2"/>
              <a:buChar char="Ø"/>
            </a:pPr>
            <a:r>
              <a:rPr lang="en-US" sz="2400" dirty="0"/>
              <a:t>The right side is non-verbal, dealing more with image, color, rhythm, intuition, imagination, spatial relations, and operates in a rapid, holistic, pattern-seeking, multi-faceted manner. The right brain enjoys complexity, ambiguity, paradoxical divergence of thought.</a:t>
            </a:r>
          </a:p>
        </p:txBody>
      </p:sp>
      <p:pic>
        <p:nvPicPr>
          <p:cNvPr id="2050" name="Picture 2" descr="http://images.huffingtonpost.com/2013-02-06-LeftBrainRightBrain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306164"/>
            <a:ext cx="7086600" cy="245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519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 y="162004"/>
            <a:ext cx="8991600" cy="2739211"/>
          </a:xfrm>
          <a:prstGeom prst="rect">
            <a:avLst/>
          </a:prstGeom>
          <a:noFill/>
        </p:spPr>
        <p:txBody>
          <a:bodyPr wrap="square" rtlCol="0">
            <a:spAutoFit/>
          </a:bodyPr>
          <a:lstStyle/>
          <a:p>
            <a:r>
              <a:rPr lang="en-US" sz="2800" dirty="0" smtClean="0"/>
              <a:t>Let’s make sure we understand the difference between the brain and the mind. The </a:t>
            </a:r>
            <a:r>
              <a:rPr lang="en-US" sz="3200" b="1" dirty="0" smtClean="0"/>
              <a:t>brain</a:t>
            </a:r>
            <a:r>
              <a:rPr lang="en-US" sz="2800" dirty="0" smtClean="0"/>
              <a:t> is the physical matter in our heads: 3 pounds of meat composed of billions of neurons that constantly transmit chemical and electrical signals among themselves and receive signals from other parts of the body.</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743200"/>
            <a:ext cx="6240000" cy="3962400"/>
          </a:xfrm>
          <a:prstGeom prst="rect">
            <a:avLst/>
          </a:prstGeom>
        </p:spPr>
      </p:pic>
    </p:spTree>
    <p:extLst>
      <p:ext uri="{BB962C8B-B14F-4D97-AF65-F5344CB8AC3E}">
        <p14:creationId xmlns:p14="http://schemas.microsoft.com/office/powerpoint/2010/main" val="884160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4" name="Group 3"/>
          <p:cNvGrpSpPr/>
          <p:nvPr/>
        </p:nvGrpSpPr>
        <p:grpSpPr>
          <a:xfrm>
            <a:off x="381000" y="228600"/>
            <a:ext cx="8458200" cy="6553200"/>
            <a:chOff x="381000" y="228600"/>
            <a:chExt cx="8458200" cy="6553200"/>
          </a:xfrm>
        </p:grpSpPr>
        <p:sp>
          <p:nvSpPr>
            <p:cNvPr id="2" name="TextBox 1"/>
            <p:cNvSpPr txBox="1"/>
            <p:nvPr/>
          </p:nvSpPr>
          <p:spPr>
            <a:xfrm>
              <a:off x="381000" y="228600"/>
              <a:ext cx="8458200" cy="1569660"/>
            </a:xfrm>
            <a:prstGeom prst="rect">
              <a:avLst/>
            </a:prstGeom>
            <a:noFill/>
          </p:spPr>
          <p:txBody>
            <a:bodyPr wrap="square" rtlCol="0">
              <a:spAutoFit/>
            </a:bodyPr>
            <a:lstStyle/>
            <a:p>
              <a:r>
                <a:rPr lang="en-US" sz="2400" dirty="0" smtClean="0"/>
                <a:t>The</a:t>
              </a:r>
              <a:r>
                <a:rPr lang="en-US" dirty="0" smtClean="0"/>
                <a:t> </a:t>
              </a:r>
              <a:r>
                <a:rPr lang="en-US" sz="2400" b="1" dirty="0" smtClean="0"/>
                <a:t>mind </a:t>
              </a:r>
              <a:r>
                <a:rPr lang="en-US" sz="2400" dirty="0" smtClean="0"/>
                <a:t>or consciousness consists of our thoughts, memories, emotions, and sensory impressions, which depend on the physical brain for processing and storage. Using a computer metaphor, the brain is our hardware and the mind is our software and its activity.</a:t>
              </a:r>
              <a:endParaRPr lang="en-US" sz="24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905000"/>
              <a:ext cx="6502400" cy="4876800"/>
            </a:xfrm>
            <a:prstGeom prst="rect">
              <a:avLst/>
            </a:prstGeom>
          </p:spPr>
        </p:pic>
      </p:grpSp>
    </p:spTree>
    <p:extLst>
      <p:ext uri="{BB962C8B-B14F-4D97-AF65-F5344CB8AC3E}">
        <p14:creationId xmlns:p14="http://schemas.microsoft.com/office/powerpoint/2010/main" val="4040666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95" y="457200"/>
            <a:ext cx="9107906" cy="5967249"/>
          </a:xfrm>
          <a:prstGeom prst="rect">
            <a:avLst/>
          </a:prstGeom>
        </p:spPr>
      </p:pic>
    </p:spTree>
    <p:extLst>
      <p:ext uri="{BB962C8B-B14F-4D97-AF65-F5344CB8AC3E}">
        <p14:creationId xmlns:p14="http://schemas.microsoft.com/office/powerpoint/2010/main" val="881636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grpSp>
        <p:nvGrpSpPr>
          <p:cNvPr id="3" name="Group 2"/>
          <p:cNvGrpSpPr/>
          <p:nvPr/>
        </p:nvGrpSpPr>
        <p:grpSpPr>
          <a:xfrm>
            <a:off x="0" y="0"/>
            <a:ext cx="9144000" cy="6861099"/>
            <a:chOff x="0" y="0"/>
            <a:chExt cx="9144000" cy="6861099"/>
          </a:xfrm>
        </p:grpSpPr>
        <p:sp>
          <p:nvSpPr>
            <p:cNvPr id="2" name="TextBox 1"/>
            <p:cNvSpPr txBox="1"/>
            <p:nvPr/>
          </p:nvSpPr>
          <p:spPr>
            <a:xfrm>
              <a:off x="0" y="0"/>
              <a:ext cx="9144000" cy="3539430"/>
            </a:xfrm>
            <a:prstGeom prst="rect">
              <a:avLst/>
            </a:prstGeom>
            <a:noFill/>
          </p:spPr>
          <p:txBody>
            <a:bodyPr wrap="square" rtlCol="0">
              <a:spAutoFit/>
            </a:bodyPr>
            <a:lstStyle/>
            <a:p>
              <a:r>
                <a:rPr lang="en-US" sz="3200" dirty="0" smtClean="0"/>
                <a:t>Basic idea: It is the brain that generates the mind, but</a:t>
              </a:r>
            </a:p>
            <a:p>
              <a:pPr marL="457200" indent="-457200">
                <a:buFont typeface="Wingdings" panose="05000000000000000000" pitchFamily="2" charset="2"/>
                <a:buChar char="§"/>
              </a:pPr>
              <a:r>
                <a:rPr lang="en-US" sz="3200" dirty="0" smtClean="0"/>
                <a:t>it is the mind, not the physical brain, that is rational and/or creative. </a:t>
              </a:r>
            </a:p>
            <a:p>
              <a:pPr marL="457200" indent="-457200">
                <a:buFont typeface="Wingdings" panose="05000000000000000000" pitchFamily="2" charset="2"/>
                <a:buChar char="§"/>
              </a:pPr>
              <a:r>
                <a:rPr lang="en-US" sz="3200" dirty="0" smtClean="0"/>
                <a:t>To make the mind more creative, we must manipulate the brain in various ways. </a:t>
              </a:r>
            </a:p>
            <a:p>
              <a:pPr marL="457200" indent="-457200">
                <a:buFont typeface="Wingdings" panose="05000000000000000000" pitchFamily="2" charset="2"/>
                <a:buChar char="§"/>
              </a:pPr>
              <a:r>
                <a:rPr lang="en-US" sz="3200" dirty="0" smtClean="0"/>
                <a:t>We will discuss how best to manipulate the brain later. </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3108" y="3124200"/>
              <a:ext cx="6707256" cy="3736899"/>
            </a:xfrm>
            <a:prstGeom prst="rect">
              <a:avLst/>
            </a:prstGeom>
          </p:spPr>
        </p:pic>
      </p:grpSp>
    </p:spTree>
    <p:extLst>
      <p:ext uri="{BB962C8B-B14F-4D97-AF65-F5344CB8AC3E}">
        <p14:creationId xmlns:p14="http://schemas.microsoft.com/office/powerpoint/2010/main" val="1464133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grpSp>
        <p:nvGrpSpPr>
          <p:cNvPr id="3" name="Group 2"/>
          <p:cNvGrpSpPr/>
          <p:nvPr/>
        </p:nvGrpSpPr>
        <p:grpSpPr>
          <a:xfrm>
            <a:off x="0" y="228600"/>
            <a:ext cx="9144000" cy="5791200"/>
            <a:chOff x="0" y="228600"/>
            <a:chExt cx="9144000" cy="5791200"/>
          </a:xfrm>
        </p:grpSpPr>
        <p:sp>
          <p:nvSpPr>
            <p:cNvPr id="2" name="TextBox 1"/>
            <p:cNvSpPr txBox="1"/>
            <p:nvPr/>
          </p:nvSpPr>
          <p:spPr>
            <a:xfrm>
              <a:off x="228600" y="228600"/>
              <a:ext cx="8915400" cy="2554545"/>
            </a:xfrm>
            <a:prstGeom prst="rect">
              <a:avLst/>
            </a:prstGeom>
            <a:noFill/>
          </p:spPr>
          <p:txBody>
            <a:bodyPr wrap="square" rtlCol="0">
              <a:spAutoFit/>
            </a:bodyPr>
            <a:lstStyle/>
            <a:p>
              <a:r>
                <a:rPr lang="en-US" sz="3200" dirty="0" smtClean="0"/>
                <a:t>Brain activity that affects the mind is of two kinds:</a:t>
              </a:r>
            </a:p>
            <a:p>
              <a:r>
                <a:rPr lang="en-US" sz="3200" dirty="0" smtClean="0"/>
                <a:t> </a:t>
              </a:r>
            </a:p>
            <a:p>
              <a:pPr marL="285750" indent="-285750">
                <a:buFont typeface="Wingdings" panose="05000000000000000000" pitchFamily="2" charset="2"/>
                <a:buChar char="Ø"/>
              </a:pPr>
              <a:r>
                <a:rPr lang="en-US" sz="3200" dirty="0" smtClean="0"/>
                <a:t>Electrical waves of several kinds.</a:t>
              </a:r>
            </a:p>
            <a:p>
              <a:endParaRPr lang="en-US" sz="3200" dirty="0" smtClean="0"/>
            </a:p>
            <a:p>
              <a:pPr marL="285750" indent="-285750">
                <a:buFont typeface="Wingdings" panose="05000000000000000000" pitchFamily="2" charset="2"/>
                <a:buChar char="Ø"/>
              </a:pPr>
              <a:r>
                <a:rPr lang="en-US" sz="3200" dirty="0" smtClean="0"/>
                <a:t>Chemicals of many kinds called neurotransmitters.</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88213"/>
              <a:ext cx="9144000" cy="2531587"/>
            </a:xfrm>
            <a:prstGeom prst="rect">
              <a:avLst/>
            </a:prstGeom>
          </p:spPr>
        </p:pic>
      </p:grpSp>
    </p:spTree>
    <p:extLst>
      <p:ext uri="{BB962C8B-B14F-4D97-AF65-F5344CB8AC3E}">
        <p14:creationId xmlns:p14="http://schemas.microsoft.com/office/powerpoint/2010/main" val="158000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0" y="0"/>
            <a:ext cx="9144001" cy="6828322"/>
            <a:chOff x="0" y="0"/>
            <a:chExt cx="9144001" cy="6828322"/>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441" y="0"/>
              <a:ext cx="6960560" cy="6828322"/>
            </a:xfrm>
            <a:prstGeom prst="rect">
              <a:avLst/>
            </a:prstGeom>
          </p:spPr>
        </p:pic>
        <p:sp>
          <p:nvSpPr>
            <p:cNvPr id="3" name="TextBox 2"/>
            <p:cNvSpPr txBox="1"/>
            <p:nvPr/>
          </p:nvSpPr>
          <p:spPr>
            <a:xfrm>
              <a:off x="0" y="2362200"/>
              <a:ext cx="3200400" cy="4031873"/>
            </a:xfrm>
            <a:prstGeom prst="rect">
              <a:avLst/>
            </a:prstGeom>
            <a:noFill/>
          </p:spPr>
          <p:txBody>
            <a:bodyPr wrap="square" rtlCol="0">
              <a:spAutoFit/>
            </a:bodyPr>
            <a:lstStyle/>
            <a:p>
              <a:r>
                <a:rPr lang="en-US" sz="3200" dirty="0" smtClean="0"/>
                <a:t>Diagram of two neurons communicating between their synaptic gap with neurotransmitters</a:t>
              </a:r>
              <a:r>
                <a:rPr lang="en-US" sz="2000" dirty="0"/>
                <a:t> </a:t>
              </a:r>
              <a:r>
                <a:rPr lang="en-US" sz="3200" dirty="0" smtClean="0"/>
                <a:t>and electrical waves.</a:t>
              </a:r>
              <a:endParaRPr lang="en-US" sz="3200" dirty="0"/>
            </a:p>
          </p:txBody>
        </p:sp>
      </p:grpSp>
    </p:spTree>
    <p:extLst>
      <p:ext uri="{BB962C8B-B14F-4D97-AF65-F5344CB8AC3E}">
        <p14:creationId xmlns:p14="http://schemas.microsoft.com/office/powerpoint/2010/main" val="4167695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 y="152400"/>
            <a:ext cx="8534400" cy="2246769"/>
          </a:xfrm>
          <a:prstGeom prst="rect">
            <a:avLst/>
          </a:prstGeom>
          <a:noFill/>
        </p:spPr>
        <p:txBody>
          <a:bodyPr wrap="square" rtlCol="0">
            <a:spAutoFit/>
          </a:bodyPr>
          <a:lstStyle/>
          <a:p>
            <a:r>
              <a:rPr lang="en-US" sz="2800" dirty="0" smtClean="0"/>
              <a:t>The mind is often multi-tasking on both conscious and sub-conscious levels. It is regulating your temperature, blood pressure, ext. sub-consciously, while you may be consciously accessing a memory, driving a car, and singing along with the radio, or just day-dreaming. </a:t>
            </a:r>
            <a:endParaRPr lang="en-US" sz="28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7547" t="3773" r="6415" b="22641"/>
          <a:stretch/>
        </p:blipFill>
        <p:spPr>
          <a:xfrm>
            <a:off x="1400908" y="2517007"/>
            <a:ext cx="6342184" cy="4339389"/>
          </a:xfrm>
          <a:prstGeom prst="rect">
            <a:avLst/>
          </a:prstGeom>
        </p:spPr>
      </p:pic>
    </p:spTree>
    <p:extLst>
      <p:ext uri="{BB962C8B-B14F-4D97-AF65-F5344CB8AC3E}">
        <p14:creationId xmlns:p14="http://schemas.microsoft.com/office/powerpoint/2010/main" val="19550911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 y="228600"/>
            <a:ext cx="8382000" cy="5016758"/>
          </a:xfrm>
          <a:prstGeom prst="rect">
            <a:avLst/>
          </a:prstGeom>
          <a:noFill/>
        </p:spPr>
        <p:txBody>
          <a:bodyPr wrap="square" rtlCol="0">
            <a:spAutoFit/>
          </a:bodyPr>
          <a:lstStyle/>
          <a:p>
            <a:r>
              <a:rPr lang="en-US" sz="3200" dirty="0" smtClean="0"/>
              <a:t>The brain is able to multi-task because it is constantly producing both brain waves and neurotransmitters. Different areas of the brain may be generating waves and chemicals of different types and strengths at the same time, thus allowing several physical and mental activities at the same time. </a:t>
            </a:r>
          </a:p>
          <a:p>
            <a:endParaRPr lang="en-US" sz="3200" dirty="0"/>
          </a:p>
          <a:p>
            <a:r>
              <a:rPr lang="en-US" sz="3200" dirty="0" smtClean="0"/>
              <a:t>Let’s first take a look at the different types of brain waves.</a:t>
            </a:r>
            <a:endParaRPr lang="en-US" sz="3200" dirty="0"/>
          </a:p>
        </p:txBody>
      </p:sp>
    </p:spTree>
    <p:extLst>
      <p:ext uri="{BB962C8B-B14F-4D97-AF65-F5344CB8AC3E}">
        <p14:creationId xmlns:p14="http://schemas.microsoft.com/office/powerpoint/2010/main" val="410705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604" y="76200"/>
            <a:ext cx="7116792" cy="6858000"/>
          </a:xfrm>
          <a:prstGeom prst="rect">
            <a:avLst/>
          </a:prstGeom>
        </p:spPr>
      </p:pic>
    </p:spTree>
    <p:extLst>
      <p:ext uri="{BB962C8B-B14F-4D97-AF65-F5344CB8AC3E}">
        <p14:creationId xmlns:p14="http://schemas.microsoft.com/office/powerpoint/2010/main" val="162303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Rectangle 2"/>
          <p:cNvSpPr/>
          <p:nvPr/>
        </p:nvSpPr>
        <p:spPr>
          <a:xfrm>
            <a:off x="76200" y="228600"/>
            <a:ext cx="9067800" cy="4647426"/>
          </a:xfrm>
          <a:prstGeom prst="rect">
            <a:avLst/>
          </a:prstGeom>
        </p:spPr>
        <p:txBody>
          <a:bodyPr wrap="square">
            <a:spAutoFit/>
          </a:bodyPr>
          <a:lstStyle/>
          <a:p>
            <a:r>
              <a:rPr lang="en-US" sz="4000" b="1" dirty="0" smtClean="0"/>
              <a:t>  Beta</a:t>
            </a:r>
            <a:r>
              <a:rPr lang="en-US" sz="3200" b="1" dirty="0" smtClean="0"/>
              <a:t> </a:t>
            </a:r>
            <a:r>
              <a:rPr lang="en-US" sz="3200" b="1" dirty="0"/>
              <a:t>(12-30Hz):</a:t>
            </a:r>
            <a:r>
              <a:rPr lang="en-US" sz="3200" dirty="0"/>
              <a:t> Beta brain waves are associated </a:t>
            </a:r>
            <a:r>
              <a:rPr lang="en-US" sz="3200" dirty="0" smtClean="0"/>
              <a:t>with:</a:t>
            </a:r>
          </a:p>
          <a:p>
            <a:pPr marL="285750" indent="-285750">
              <a:buFont typeface="Wingdings" panose="05000000000000000000" pitchFamily="2" charset="2"/>
              <a:buChar char="v"/>
            </a:pPr>
            <a:r>
              <a:rPr lang="en-US" sz="3200" dirty="0" smtClean="0"/>
              <a:t> </a:t>
            </a:r>
            <a:r>
              <a:rPr lang="en-US" sz="3200" dirty="0"/>
              <a:t>normal waking consciousness and a heightened state of </a:t>
            </a:r>
            <a:r>
              <a:rPr lang="en-US" sz="3200" dirty="0" smtClean="0"/>
              <a:t>alertness,</a:t>
            </a:r>
          </a:p>
          <a:p>
            <a:pPr marL="285750" indent="-285750">
              <a:lnSpc>
                <a:spcPct val="150000"/>
              </a:lnSpc>
              <a:buFont typeface="Wingdings" panose="05000000000000000000" pitchFamily="2" charset="2"/>
              <a:buChar char="v"/>
            </a:pPr>
            <a:r>
              <a:rPr lang="en-US" sz="3200" dirty="0" smtClean="0"/>
              <a:t> </a:t>
            </a:r>
            <a:r>
              <a:rPr lang="en-US" sz="3200" dirty="0"/>
              <a:t>logic and critical </a:t>
            </a:r>
            <a:r>
              <a:rPr lang="en-US" sz="3200" dirty="0" smtClean="0"/>
              <a:t>reasoning, </a:t>
            </a:r>
          </a:p>
          <a:p>
            <a:pPr marL="285750" indent="-285750">
              <a:lnSpc>
                <a:spcPct val="150000"/>
              </a:lnSpc>
              <a:buFont typeface="Wingdings" panose="05000000000000000000" pitchFamily="2" charset="2"/>
              <a:buChar char="v"/>
            </a:pPr>
            <a:r>
              <a:rPr lang="en-US" sz="3200" dirty="0"/>
              <a:t> </a:t>
            </a:r>
            <a:r>
              <a:rPr lang="en-US" sz="3200" dirty="0" smtClean="0"/>
              <a:t>normal </a:t>
            </a:r>
            <a:r>
              <a:rPr lang="en-US" sz="3200" dirty="0"/>
              <a:t>daily </a:t>
            </a:r>
            <a:r>
              <a:rPr lang="en-US" sz="3200" dirty="0" smtClean="0"/>
              <a:t>activities.  </a:t>
            </a:r>
            <a:r>
              <a:rPr lang="en-US" sz="3200" b="1" dirty="0" smtClean="0"/>
              <a:t>But</a:t>
            </a:r>
          </a:p>
          <a:p>
            <a:pPr marL="285750" indent="-285750">
              <a:buFont typeface="Wingdings" panose="05000000000000000000" pitchFamily="2" charset="2"/>
              <a:buChar char="v"/>
            </a:pPr>
            <a:r>
              <a:rPr lang="en-US" sz="3200" dirty="0" smtClean="0"/>
              <a:t> </a:t>
            </a:r>
            <a:r>
              <a:rPr lang="en-US" sz="3200" dirty="0"/>
              <a:t>higher Beta levels translate into stress, anxiety and restlessness. </a:t>
            </a:r>
          </a:p>
        </p:txBody>
      </p:sp>
    </p:spTree>
    <p:extLst>
      <p:ext uri="{BB962C8B-B14F-4D97-AF65-F5344CB8AC3E}">
        <p14:creationId xmlns:p14="http://schemas.microsoft.com/office/powerpoint/2010/main" val="30862610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152400"/>
            <a:ext cx="8915400" cy="5570756"/>
          </a:xfrm>
          <a:prstGeom prst="rect">
            <a:avLst/>
          </a:prstGeom>
        </p:spPr>
        <p:txBody>
          <a:bodyPr wrap="square">
            <a:spAutoFit/>
          </a:bodyPr>
          <a:lstStyle/>
          <a:p>
            <a:r>
              <a:rPr lang="en-US" sz="3600" b="1" dirty="0"/>
              <a:t>Alpha</a:t>
            </a:r>
            <a:r>
              <a:rPr lang="en-US" sz="2400" b="1" dirty="0"/>
              <a:t> </a:t>
            </a:r>
            <a:r>
              <a:rPr lang="en-US" sz="3200" b="1" dirty="0"/>
              <a:t>(7.5-12Hz):</a:t>
            </a:r>
            <a:r>
              <a:rPr lang="en-US" sz="3200" dirty="0"/>
              <a:t> Alpha brain waves are present </a:t>
            </a:r>
            <a:r>
              <a:rPr lang="en-US" sz="3200" dirty="0" smtClean="0"/>
              <a:t>in:</a:t>
            </a:r>
          </a:p>
          <a:p>
            <a:pPr marL="285750" indent="-285750">
              <a:buFont typeface="Wingdings" panose="05000000000000000000" pitchFamily="2" charset="2"/>
              <a:buChar char="v"/>
            </a:pPr>
            <a:r>
              <a:rPr lang="en-US" sz="3200" dirty="0" smtClean="0"/>
              <a:t> </a:t>
            </a:r>
            <a:r>
              <a:rPr lang="en-US" sz="3200" dirty="0"/>
              <a:t>deep relaxation with the eyes usually closed and while day-dreaming</a:t>
            </a:r>
            <a:r>
              <a:rPr lang="en-US" sz="3200" dirty="0" smtClean="0"/>
              <a:t>.</a:t>
            </a:r>
          </a:p>
          <a:p>
            <a:pPr marL="285750" indent="-285750">
              <a:buFont typeface="Wingdings" panose="05000000000000000000" pitchFamily="2" charset="2"/>
              <a:buChar char="v"/>
            </a:pPr>
            <a:r>
              <a:rPr lang="en-US" sz="3200" dirty="0" smtClean="0"/>
              <a:t> Alpha is </a:t>
            </a:r>
            <a:r>
              <a:rPr lang="en-US" sz="3200" dirty="0"/>
              <a:t>relaxed detached awareness achieved during light </a:t>
            </a:r>
            <a:r>
              <a:rPr lang="en-US" sz="3200" dirty="0" smtClean="0"/>
              <a:t>meditation. And,</a:t>
            </a:r>
          </a:p>
          <a:p>
            <a:pPr marL="285750" indent="-285750">
              <a:buFont typeface="Wingdings" panose="05000000000000000000" pitchFamily="2" charset="2"/>
              <a:buChar char="v"/>
            </a:pPr>
            <a:r>
              <a:rPr lang="en-US" sz="3200" dirty="0" smtClean="0"/>
              <a:t>Alpha </a:t>
            </a:r>
            <a:r>
              <a:rPr lang="en-US" sz="3200" dirty="0"/>
              <a:t>heightens your imagination, visualization, memory, learning and concentration</a:t>
            </a:r>
            <a:r>
              <a:rPr lang="en-US" sz="3200" dirty="0" smtClean="0"/>
              <a:t>.</a:t>
            </a:r>
          </a:p>
          <a:p>
            <a:pPr marL="285750" indent="-285750">
              <a:buFont typeface="Wingdings" panose="05000000000000000000" pitchFamily="2" charset="2"/>
              <a:buChar char="v"/>
            </a:pPr>
            <a:r>
              <a:rPr lang="en-US" sz="3200" dirty="0" smtClean="0"/>
              <a:t>Alpha </a:t>
            </a:r>
            <a:r>
              <a:rPr lang="en-US" sz="3200" dirty="0"/>
              <a:t>lies at the base of your conscious awareness and is the gateway to your subconscious mind. </a:t>
            </a:r>
            <a:endParaRPr lang="en-US" sz="3200" dirty="0" smtClean="0"/>
          </a:p>
          <a:p>
            <a:pPr marL="285750" indent="-285750">
              <a:buFont typeface="Wingdings" panose="05000000000000000000" pitchFamily="2" charset="2"/>
              <a:buChar char="v"/>
            </a:pPr>
            <a:r>
              <a:rPr lang="en-US" sz="3200" dirty="0" smtClean="0"/>
              <a:t>Alpha </a:t>
            </a:r>
            <a:r>
              <a:rPr lang="en-US" sz="3200" dirty="0"/>
              <a:t>is your intuition, which becomes clearer and more profound the closer you get to 7.5Hz.</a:t>
            </a:r>
          </a:p>
        </p:txBody>
      </p:sp>
    </p:spTree>
    <p:extLst>
      <p:ext uri="{BB962C8B-B14F-4D97-AF65-F5344CB8AC3E}">
        <p14:creationId xmlns:p14="http://schemas.microsoft.com/office/powerpoint/2010/main" val="21104666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76200" y="76200"/>
            <a:ext cx="9067800" cy="6586418"/>
          </a:xfrm>
          <a:prstGeom prst="rect">
            <a:avLst/>
          </a:prstGeom>
        </p:spPr>
        <p:txBody>
          <a:bodyPr wrap="square">
            <a:spAutoFit/>
          </a:bodyPr>
          <a:lstStyle/>
          <a:p>
            <a:r>
              <a:rPr lang="en-US" sz="3200" b="1" dirty="0" smtClean="0"/>
              <a:t>	</a:t>
            </a:r>
            <a:r>
              <a:rPr lang="en-US" sz="3600" b="1" dirty="0" smtClean="0"/>
              <a:t>Theta</a:t>
            </a:r>
            <a:r>
              <a:rPr lang="en-US" sz="2800" b="1" dirty="0" smtClean="0"/>
              <a:t> </a:t>
            </a:r>
            <a:r>
              <a:rPr lang="en-US" sz="2800" b="1" dirty="0"/>
              <a:t>(4-7.5Hz):</a:t>
            </a:r>
            <a:r>
              <a:rPr lang="en-US" sz="2800" dirty="0"/>
              <a:t> Theta brain waves are </a:t>
            </a:r>
            <a:r>
              <a:rPr lang="en-US" sz="2800" dirty="0" smtClean="0"/>
              <a:t>present:</a:t>
            </a:r>
          </a:p>
          <a:p>
            <a:endParaRPr lang="en-US" sz="2800" dirty="0" smtClean="0"/>
          </a:p>
          <a:p>
            <a:pPr marL="285750" indent="-285750">
              <a:spcAft>
                <a:spcPts val="1200"/>
              </a:spcAft>
              <a:buFont typeface="Wingdings" panose="05000000000000000000" pitchFamily="2" charset="2"/>
              <a:buChar char="v"/>
            </a:pPr>
            <a:r>
              <a:rPr lang="en-US" sz="2800" dirty="0" smtClean="0"/>
              <a:t> </a:t>
            </a:r>
            <a:r>
              <a:rPr lang="en-US" sz="2800" dirty="0"/>
              <a:t>during deep meditation and light sleep, including the REM dream state. </a:t>
            </a:r>
            <a:endParaRPr lang="en-US" sz="2800" dirty="0" smtClean="0"/>
          </a:p>
          <a:p>
            <a:pPr marL="285750" indent="-285750">
              <a:lnSpc>
                <a:spcPct val="150000"/>
              </a:lnSpc>
              <a:spcAft>
                <a:spcPts val="1200"/>
              </a:spcAft>
              <a:buFont typeface="Wingdings" panose="05000000000000000000" pitchFamily="2" charset="2"/>
              <a:buChar char="v"/>
            </a:pPr>
            <a:r>
              <a:rPr lang="en-US" sz="2800" dirty="0" smtClean="0"/>
              <a:t>Theta </a:t>
            </a:r>
            <a:r>
              <a:rPr lang="en-US" sz="2800" dirty="0"/>
              <a:t>is the realm of your subconscious mind. </a:t>
            </a:r>
            <a:endParaRPr lang="en-US" sz="2800" dirty="0" smtClean="0"/>
          </a:p>
          <a:p>
            <a:pPr marL="285750" indent="-285750">
              <a:spcAft>
                <a:spcPts val="1200"/>
              </a:spcAft>
              <a:buFont typeface="Wingdings" panose="05000000000000000000" pitchFamily="2" charset="2"/>
              <a:buChar char="v"/>
            </a:pPr>
            <a:r>
              <a:rPr lang="en-US" sz="2800" dirty="0" smtClean="0"/>
              <a:t>Theta </a:t>
            </a:r>
            <a:r>
              <a:rPr lang="en-US" sz="2800" dirty="0"/>
              <a:t>is also known as the twilight state as it is normally only momentarily experienced as you drift off to sleep (from Alpha) and arise from deep sleep (from Delta</a:t>
            </a:r>
            <a:r>
              <a:rPr lang="en-US" sz="2800" dirty="0" smtClean="0"/>
              <a:t>).</a:t>
            </a:r>
          </a:p>
          <a:p>
            <a:pPr marL="285750" indent="-285750">
              <a:spcAft>
                <a:spcPts val="1200"/>
              </a:spcAft>
              <a:buFont typeface="Wingdings" panose="05000000000000000000" pitchFamily="2" charset="2"/>
              <a:buChar char="v"/>
            </a:pPr>
            <a:r>
              <a:rPr lang="en-US" sz="2800" dirty="0" smtClean="0"/>
              <a:t>A </a:t>
            </a:r>
            <a:r>
              <a:rPr lang="en-US" sz="2800" dirty="0"/>
              <a:t>sense of deep spiritual connection and oneness with the Universe can be experienced at Theta. </a:t>
            </a:r>
            <a:endParaRPr lang="en-US" sz="2800" dirty="0" smtClean="0"/>
          </a:p>
          <a:p>
            <a:pPr marL="285750" indent="-285750">
              <a:spcAft>
                <a:spcPts val="1200"/>
              </a:spcAft>
              <a:buFont typeface="Wingdings" panose="05000000000000000000" pitchFamily="2" charset="2"/>
              <a:buChar char="v"/>
            </a:pPr>
            <a:r>
              <a:rPr lang="en-US" sz="2800" dirty="0" smtClean="0"/>
              <a:t>Vivid </a:t>
            </a:r>
            <a:r>
              <a:rPr lang="en-US" sz="2800" dirty="0"/>
              <a:t>visualizations, great inspiration, profound creativity, exceptional insight as well as your mind’s most deep-seated programs are all at Theta. </a:t>
            </a:r>
          </a:p>
        </p:txBody>
      </p:sp>
    </p:spTree>
    <p:extLst>
      <p:ext uri="{BB962C8B-B14F-4D97-AF65-F5344CB8AC3E}">
        <p14:creationId xmlns:p14="http://schemas.microsoft.com/office/powerpoint/2010/main" val="2005631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228600"/>
            <a:ext cx="8839200" cy="6555641"/>
          </a:xfrm>
          <a:prstGeom prst="rect">
            <a:avLst/>
          </a:prstGeom>
        </p:spPr>
        <p:txBody>
          <a:bodyPr wrap="square">
            <a:spAutoFit/>
          </a:bodyPr>
          <a:lstStyle/>
          <a:p>
            <a:r>
              <a:rPr lang="en-US" sz="3200" b="1" dirty="0" smtClean="0"/>
              <a:t>	</a:t>
            </a:r>
            <a:r>
              <a:rPr lang="en-US" sz="3600" b="1" dirty="0" smtClean="0"/>
              <a:t>Delta</a:t>
            </a:r>
            <a:r>
              <a:rPr lang="en-US" sz="3200" b="1" dirty="0" smtClean="0"/>
              <a:t> </a:t>
            </a:r>
            <a:r>
              <a:rPr lang="en-US" sz="3200" b="1" dirty="0"/>
              <a:t>(0.5-4Hz):</a:t>
            </a:r>
            <a:r>
              <a:rPr lang="en-US" sz="3200" dirty="0"/>
              <a:t> The Delta </a:t>
            </a:r>
            <a:r>
              <a:rPr lang="en-US" sz="3200" dirty="0" smtClean="0"/>
              <a:t>frequency:</a:t>
            </a:r>
          </a:p>
          <a:p>
            <a:endParaRPr lang="en-US" sz="3200" dirty="0" smtClean="0"/>
          </a:p>
          <a:p>
            <a:pPr marL="285750" indent="-285750">
              <a:buFont typeface="Wingdings" panose="05000000000000000000" pitchFamily="2" charset="2"/>
              <a:buChar char="v"/>
            </a:pPr>
            <a:r>
              <a:rPr lang="en-US" sz="3200" dirty="0" smtClean="0"/>
              <a:t>is </a:t>
            </a:r>
            <a:r>
              <a:rPr lang="en-US" sz="3200" dirty="0"/>
              <a:t>the slowest and is present in deep, dreamless </a:t>
            </a:r>
            <a:r>
              <a:rPr lang="en-US" sz="3200" dirty="0" smtClean="0"/>
              <a:t>sleep,</a:t>
            </a:r>
          </a:p>
          <a:p>
            <a:endParaRPr lang="en-US" sz="3200" dirty="0" smtClean="0"/>
          </a:p>
          <a:p>
            <a:pPr marL="285750" indent="-285750">
              <a:buFont typeface="Wingdings" panose="05000000000000000000" pitchFamily="2" charset="2"/>
              <a:buChar char="v"/>
            </a:pPr>
            <a:r>
              <a:rPr lang="en-US" sz="3200" dirty="0" smtClean="0"/>
              <a:t>and </a:t>
            </a:r>
            <a:r>
              <a:rPr lang="en-US" sz="3200" dirty="0"/>
              <a:t>in very deep, transcendental meditation where awareness is completely detached</a:t>
            </a:r>
            <a:r>
              <a:rPr lang="en-US" sz="3200" dirty="0" smtClean="0"/>
              <a:t>.</a:t>
            </a:r>
          </a:p>
          <a:p>
            <a:endParaRPr lang="en-US" sz="3200" dirty="0" smtClean="0"/>
          </a:p>
          <a:p>
            <a:pPr marL="285750" indent="-285750">
              <a:buFont typeface="Wingdings" panose="05000000000000000000" pitchFamily="2" charset="2"/>
              <a:buChar char="v"/>
            </a:pPr>
            <a:r>
              <a:rPr lang="en-US" sz="3200" dirty="0" smtClean="0"/>
              <a:t>Delta </a:t>
            </a:r>
            <a:r>
              <a:rPr lang="en-US" sz="3200" dirty="0"/>
              <a:t>is the realm of your unconscious mind. </a:t>
            </a:r>
            <a:endParaRPr lang="en-US" sz="3200" dirty="0" smtClean="0"/>
          </a:p>
          <a:p>
            <a:endParaRPr lang="en-US" sz="3200" dirty="0" smtClean="0"/>
          </a:p>
          <a:p>
            <a:pPr marL="285750" indent="-285750">
              <a:buFont typeface="Wingdings" panose="05000000000000000000" pitchFamily="2" charset="2"/>
              <a:buChar char="v"/>
            </a:pPr>
            <a:r>
              <a:rPr lang="en-US" sz="3200" dirty="0" smtClean="0"/>
              <a:t>Delta </a:t>
            </a:r>
            <a:r>
              <a:rPr lang="en-US" sz="3200" dirty="0"/>
              <a:t>is associated with deep healing and regeneration, underlining the importance of deep sleep to the healing process.</a:t>
            </a:r>
          </a:p>
        </p:txBody>
      </p:sp>
    </p:spTree>
    <p:extLst>
      <p:ext uri="{BB962C8B-B14F-4D97-AF65-F5344CB8AC3E}">
        <p14:creationId xmlns:p14="http://schemas.microsoft.com/office/powerpoint/2010/main" val="1784107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152400"/>
            <a:ext cx="8915400" cy="4955203"/>
          </a:xfrm>
          <a:prstGeom prst="rect">
            <a:avLst/>
          </a:prstGeom>
        </p:spPr>
        <p:txBody>
          <a:bodyPr wrap="square">
            <a:spAutoFit/>
          </a:bodyPr>
          <a:lstStyle/>
          <a:p>
            <a:r>
              <a:rPr lang="en-US" sz="2800" b="1" dirty="0" smtClean="0"/>
              <a:t>	</a:t>
            </a:r>
            <a:r>
              <a:rPr lang="en-US" sz="3600" b="1" dirty="0" smtClean="0"/>
              <a:t>Gamma</a:t>
            </a:r>
            <a:r>
              <a:rPr lang="en-US" sz="2800" b="1" dirty="0" smtClean="0"/>
              <a:t> </a:t>
            </a:r>
            <a:r>
              <a:rPr lang="en-US" sz="2800" b="1" dirty="0"/>
              <a:t>(30-100Hz):</a:t>
            </a:r>
            <a:r>
              <a:rPr lang="en-US" sz="2800" dirty="0"/>
              <a:t> </a:t>
            </a:r>
            <a:r>
              <a:rPr lang="en-US" sz="2800" dirty="0" smtClean="0"/>
              <a:t>Gamma waves are:</a:t>
            </a:r>
          </a:p>
          <a:p>
            <a:endParaRPr lang="en-US" sz="2800" dirty="0" smtClean="0"/>
          </a:p>
          <a:p>
            <a:pPr marL="285750" indent="-285750">
              <a:buFont typeface="Wingdings" panose="05000000000000000000" pitchFamily="2" charset="2"/>
              <a:buChar char="v"/>
            </a:pPr>
            <a:r>
              <a:rPr lang="en-US" sz="2800" dirty="0" smtClean="0"/>
              <a:t>The </a:t>
            </a:r>
            <a:r>
              <a:rPr lang="en-US" sz="2800" dirty="0"/>
              <a:t>most recently discovered range </a:t>
            </a:r>
            <a:r>
              <a:rPr lang="en-US" sz="2800" dirty="0" smtClean="0"/>
              <a:t>of brain waves.</a:t>
            </a:r>
          </a:p>
          <a:p>
            <a:r>
              <a:rPr lang="en-US" sz="2800" dirty="0" smtClean="0"/>
              <a:t> </a:t>
            </a:r>
          </a:p>
          <a:p>
            <a:pPr marL="285750" indent="-285750">
              <a:buFont typeface="Wingdings" panose="05000000000000000000" pitchFamily="2" charset="2"/>
              <a:buChar char="v"/>
            </a:pPr>
            <a:r>
              <a:rPr lang="en-US" sz="2800" dirty="0" smtClean="0"/>
              <a:t> The </a:t>
            </a:r>
            <a:r>
              <a:rPr lang="en-US" sz="2800" dirty="0"/>
              <a:t>fastest in frequency at above 40Hz (some researchers </a:t>
            </a:r>
            <a:r>
              <a:rPr lang="en-US" sz="2800" dirty="0" smtClean="0"/>
              <a:t>do </a:t>
            </a:r>
            <a:r>
              <a:rPr lang="en-US" sz="2800" dirty="0"/>
              <a:t>not distinguish Beta from Gamma waves</a:t>
            </a:r>
            <a:r>
              <a:rPr lang="en-US" sz="2800" dirty="0" smtClean="0"/>
              <a:t>).</a:t>
            </a:r>
          </a:p>
          <a:p>
            <a:r>
              <a:rPr lang="en-US" sz="2800" dirty="0" smtClean="0"/>
              <a:t> </a:t>
            </a:r>
          </a:p>
          <a:p>
            <a:pPr marL="285750" indent="-285750">
              <a:buFont typeface="Wingdings" panose="05000000000000000000" pitchFamily="2" charset="2"/>
              <a:buChar char="v"/>
            </a:pPr>
            <a:r>
              <a:rPr lang="en-US" sz="2800" dirty="0"/>
              <a:t>L</a:t>
            </a:r>
            <a:r>
              <a:rPr lang="en-US" sz="2800" dirty="0" smtClean="0"/>
              <a:t>ittle </a:t>
            </a:r>
            <a:r>
              <a:rPr lang="en-US" sz="2800" dirty="0"/>
              <a:t>is known about this state of mind, </a:t>
            </a:r>
            <a:r>
              <a:rPr lang="en-US" sz="2800" dirty="0" smtClean="0"/>
              <a:t>but, </a:t>
            </a:r>
          </a:p>
          <a:p>
            <a:endParaRPr lang="en-US" sz="2800" dirty="0" smtClean="0"/>
          </a:p>
          <a:p>
            <a:pPr marL="285750" indent="-285750">
              <a:buFont typeface="Wingdings" panose="05000000000000000000" pitchFamily="2" charset="2"/>
              <a:buChar char="v"/>
            </a:pPr>
            <a:r>
              <a:rPr lang="en-US" sz="2800" dirty="0" smtClean="0"/>
              <a:t>initial </a:t>
            </a:r>
            <a:r>
              <a:rPr lang="en-US" sz="2800" dirty="0"/>
              <a:t>research shows Gamma waves are associated with bursts of insight and high-level information processing.</a:t>
            </a:r>
          </a:p>
        </p:txBody>
      </p:sp>
    </p:spTree>
    <p:extLst>
      <p:ext uri="{BB962C8B-B14F-4D97-AF65-F5344CB8AC3E}">
        <p14:creationId xmlns:p14="http://schemas.microsoft.com/office/powerpoint/2010/main" val="3894557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81000" y="152400"/>
            <a:ext cx="8305800" cy="6555641"/>
          </a:xfrm>
          <a:prstGeom prst="rect">
            <a:avLst/>
          </a:prstGeom>
          <a:noFill/>
        </p:spPr>
        <p:txBody>
          <a:bodyPr wrap="square" rtlCol="0">
            <a:spAutoFit/>
          </a:bodyPr>
          <a:lstStyle/>
          <a:p>
            <a:pPr algn="ctr"/>
            <a:r>
              <a:rPr lang="en-US" sz="3200" dirty="0" smtClean="0"/>
              <a:t>Neuroimaging studies have indicated that: </a:t>
            </a:r>
          </a:p>
          <a:p>
            <a:endParaRPr lang="en-US" sz="2800" dirty="0" smtClean="0"/>
          </a:p>
          <a:p>
            <a:pPr marL="285750" indent="-285750">
              <a:buFont typeface="Wingdings" panose="05000000000000000000" pitchFamily="2" charset="2"/>
              <a:buChar char="v"/>
            </a:pPr>
            <a:r>
              <a:rPr lang="en-US" sz="2800" dirty="0" smtClean="0"/>
              <a:t>the brain produces all the types of waves almost all the time, but in varying amounts, so one is usually predominant.</a:t>
            </a:r>
          </a:p>
          <a:p>
            <a:r>
              <a:rPr lang="en-US" sz="2800" dirty="0" smtClean="0"/>
              <a:t>  </a:t>
            </a:r>
          </a:p>
          <a:p>
            <a:pPr marL="285750" indent="-285750">
              <a:buFont typeface="Wingdings" panose="05000000000000000000" pitchFamily="2" charset="2"/>
              <a:buChar char="v"/>
            </a:pPr>
            <a:r>
              <a:rPr lang="en-US" sz="2800" dirty="0" smtClean="0"/>
              <a:t>Also, different parts of the brain can produce different waves at different times. This is important for the creative mind application.</a:t>
            </a:r>
          </a:p>
          <a:p>
            <a:r>
              <a:rPr lang="en-US" sz="2800" dirty="0" smtClean="0"/>
              <a:t> </a:t>
            </a:r>
          </a:p>
          <a:p>
            <a:pPr marL="285750" indent="-285750">
              <a:buFont typeface="Wingdings" panose="05000000000000000000" pitchFamily="2" charset="2"/>
              <a:buChar char="v"/>
            </a:pPr>
            <a:r>
              <a:rPr lang="en-US" sz="2800" dirty="0" smtClean="0"/>
              <a:t>Experienced meditators can put their minds into a combination Alpha/ Theta state in which they can watch their thoughts without emotion or interaction. This state is very beneficial in terms of relaxation, mental health, and for creative consciousness.  </a:t>
            </a:r>
            <a:endParaRPr lang="en-US" sz="2800" dirty="0"/>
          </a:p>
        </p:txBody>
      </p:sp>
    </p:spTree>
    <p:extLst>
      <p:ext uri="{BB962C8B-B14F-4D97-AF65-F5344CB8AC3E}">
        <p14:creationId xmlns:p14="http://schemas.microsoft.com/office/powerpoint/2010/main" val="316202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52400"/>
            <a:ext cx="9144000" cy="6679933"/>
            <a:chOff x="0" y="152400"/>
            <a:chExt cx="9144000" cy="6679933"/>
          </a:xfrm>
        </p:grpSpPr>
        <p:sp>
          <p:nvSpPr>
            <p:cNvPr id="2" name="TextBox 1"/>
            <p:cNvSpPr txBox="1"/>
            <p:nvPr/>
          </p:nvSpPr>
          <p:spPr>
            <a:xfrm>
              <a:off x="0" y="152400"/>
              <a:ext cx="8991600" cy="1569660"/>
            </a:xfrm>
            <a:prstGeom prst="rect">
              <a:avLst/>
            </a:prstGeom>
            <a:noFill/>
          </p:spPr>
          <p:txBody>
            <a:bodyPr wrap="square" rtlCol="0">
              <a:spAutoFit/>
            </a:bodyPr>
            <a:lstStyle/>
            <a:p>
              <a:r>
                <a:rPr lang="en-US" sz="3200" dirty="0" smtClean="0"/>
                <a:t>Now we have enough information about how the brain works to talk about the mind, and how to make it more creative. What do we know about creativity?</a:t>
              </a:r>
              <a:endParaRPr lang="en-US" sz="32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2031733"/>
              <a:ext cx="9144000" cy="4800600"/>
            </a:xfrm>
            <a:prstGeom prst="rect">
              <a:avLst/>
            </a:prstGeom>
          </p:spPr>
        </p:pic>
      </p:grpSp>
    </p:spTree>
    <p:extLst>
      <p:ext uri="{BB962C8B-B14F-4D97-AF65-F5344CB8AC3E}">
        <p14:creationId xmlns:p14="http://schemas.microsoft.com/office/powerpoint/2010/main" val="15911213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76200"/>
            <a:ext cx="9144000" cy="2185214"/>
          </a:xfrm>
          <a:prstGeom prst="rect">
            <a:avLst/>
          </a:prstGeom>
          <a:noFill/>
        </p:spPr>
        <p:txBody>
          <a:bodyPr wrap="square" rtlCol="0">
            <a:spAutoFit/>
          </a:bodyPr>
          <a:lstStyle/>
          <a:p>
            <a:r>
              <a:rPr lang="en-US" sz="2800" dirty="0" smtClean="0"/>
              <a:t>Neuroscientists are finding out many new things about how our brains operate, both in ordinary life and in creative functioning. Here are three basic ideas that scientists have found about the mind:</a:t>
            </a:r>
          </a:p>
          <a:p>
            <a:pPr marL="342900" indent="-342900">
              <a:buFont typeface="Wingdings" panose="05000000000000000000" pitchFamily="2" charset="2"/>
              <a:buChar char="v"/>
            </a:pPr>
            <a:r>
              <a:rPr lang="en-US" sz="2400" b="1" dirty="0" smtClean="0">
                <a:solidFill>
                  <a:srgbClr val="FF0000"/>
                </a:solidFill>
              </a:rPr>
              <a:t>Our </a:t>
            </a:r>
            <a:r>
              <a:rPr lang="en-US" sz="2400" b="1" dirty="0">
                <a:solidFill>
                  <a:srgbClr val="FF0000"/>
                </a:solidFill>
              </a:rPr>
              <a:t>creative minds are very different from our rational minds</a:t>
            </a:r>
            <a:r>
              <a:rPr lang="en-US" sz="2400" b="1" dirty="0" smtClean="0">
                <a:solidFill>
                  <a:srgbClr val="FF0000"/>
                </a:solidFill>
              </a:rPr>
              <a:t>.</a:t>
            </a:r>
            <a:r>
              <a:rPr lang="en-US" sz="2000" b="1" dirty="0" smtClean="0">
                <a:solidFill>
                  <a:srgbClr val="FF0000"/>
                </a:solidFill>
              </a:rPr>
              <a:t> </a:t>
            </a:r>
            <a:endParaRPr lang="en-US" sz="2400" b="1" dirty="0" smtClean="0">
              <a:solidFill>
                <a:srgbClr val="FF0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784" y="2261414"/>
            <a:ext cx="6752717" cy="4596586"/>
          </a:xfrm>
          <a:prstGeom prst="rect">
            <a:avLst/>
          </a:prstGeom>
        </p:spPr>
      </p:pic>
    </p:spTree>
    <p:extLst>
      <p:ext uri="{BB962C8B-B14F-4D97-AF65-F5344CB8AC3E}">
        <p14:creationId xmlns:p14="http://schemas.microsoft.com/office/powerpoint/2010/main" val="4046948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1026" name="Picture 2" descr="http://media-cache-ak0.pinimg.com/236x/f0/c5/01/f0c50198b3c075d1465cb5e0dea7030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757" y="86952"/>
            <a:ext cx="3342048" cy="33420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hrexach.files.wordpress.com/2013/11/aleinstein.jpg?w=6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560" y="4191000"/>
            <a:ext cx="4266442" cy="25598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emilyhealth.com/ehcms/wp-content/uploads/2012/08/10808672_s-e134551783827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516" y="152400"/>
            <a:ext cx="2719812" cy="33508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24.media.tumblr.com/9266bbf5476afd874799ebfb571596f1/tumblr_muq942YMFV1ssuoa0o1_500.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6200" y="4191000"/>
            <a:ext cx="4266445" cy="25598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3429000"/>
            <a:ext cx="7239000" cy="523220"/>
          </a:xfrm>
          <a:prstGeom prst="rect">
            <a:avLst/>
          </a:prstGeom>
          <a:noFill/>
        </p:spPr>
        <p:txBody>
          <a:bodyPr wrap="square" rtlCol="0">
            <a:spAutoFit/>
          </a:bodyPr>
          <a:lstStyle/>
          <a:p>
            <a:pPr algn="ctr"/>
            <a:r>
              <a:rPr lang="en-US" sz="2800" dirty="0" smtClean="0"/>
              <a:t>The Rational vs the Intuitive (Creative) mind</a:t>
            </a:r>
            <a:endParaRPr lang="en-US" sz="2800" dirty="0"/>
          </a:p>
        </p:txBody>
      </p:sp>
    </p:spTree>
    <p:extLst>
      <p:ext uri="{BB962C8B-B14F-4D97-AF65-F5344CB8AC3E}">
        <p14:creationId xmlns:p14="http://schemas.microsoft.com/office/powerpoint/2010/main" val="14801082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196158" y="312003"/>
            <a:ext cx="8763000" cy="830997"/>
          </a:xfrm>
          <a:prstGeom prst="rect">
            <a:avLst/>
          </a:prstGeom>
        </p:spPr>
        <p:txBody>
          <a:bodyPr wrap="square">
            <a:spAutoFit/>
          </a:bodyPr>
          <a:lstStyle/>
          <a:p>
            <a:pPr marL="742950" lvl="1" indent="-285750">
              <a:buFont typeface="Wingdings" panose="05000000000000000000" pitchFamily="2" charset="2"/>
              <a:buChar char="v"/>
            </a:pPr>
            <a:r>
              <a:rPr lang="en-US" sz="2400" b="1" dirty="0">
                <a:solidFill>
                  <a:srgbClr val="FF0000"/>
                </a:solidFill>
              </a:rPr>
              <a:t>Most of our thought processes are subconscious (95% +); we are not aware of how or why most of our ideas come to us.</a:t>
            </a:r>
          </a:p>
        </p:txBody>
      </p:sp>
      <p:pic>
        <p:nvPicPr>
          <p:cNvPr id="4" name="Picture 4" descr="http://www.habitsforwellbeing.com/wp-content/uploads/2013/01/Levels-of-Consciousness.jpg"/>
          <p:cNvPicPr>
            <a:picLocks noChangeAspect="1" noChangeArrowheads="1"/>
          </p:cNvPicPr>
          <p:nvPr/>
        </p:nvPicPr>
        <p:blipFill rotWithShape="1">
          <a:blip r:embed="rId3">
            <a:extLst>
              <a:ext uri="{28A0092B-C50C-407E-A947-70E740481C1C}">
                <a14:useLocalDpi xmlns:a14="http://schemas.microsoft.com/office/drawing/2010/main" val="0"/>
              </a:ext>
            </a:extLst>
          </a:blip>
          <a:srcRect l="18277" r="18515" b="11650"/>
          <a:stretch/>
        </p:blipFill>
        <p:spPr bwMode="auto">
          <a:xfrm>
            <a:off x="1905000" y="1219200"/>
            <a:ext cx="5173074" cy="5423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2016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13511" y="304800"/>
            <a:ext cx="8763000" cy="830997"/>
          </a:xfrm>
          <a:prstGeom prst="rect">
            <a:avLst/>
          </a:prstGeom>
        </p:spPr>
        <p:txBody>
          <a:bodyPr wrap="square">
            <a:spAutoFit/>
          </a:bodyPr>
          <a:lstStyle/>
          <a:p>
            <a:pPr marL="742950" lvl="1" indent="-285750">
              <a:buFont typeface="Wingdings" panose="05000000000000000000" pitchFamily="2" charset="2"/>
              <a:buChar char="v"/>
            </a:pPr>
            <a:r>
              <a:rPr lang="en-US" sz="2400" b="1" dirty="0">
                <a:solidFill>
                  <a:srgbClr val="FF0000"/>
                </a:solidFill>
              </a:rPr>
              <a:t>We think most effectively when our rational and creative minds operate cooperatively and simultaneously.</a:t>
            </a:r>
          </a:p>
        </p:txBody>
      </p:sp>
      <p:pic>
        <p:nvPicPr>
          <p:cNvPr id="3" name="Picture 2" descr="http://www.taichimaster.com/blog/wp-content/uploads/2011/02/taoist-meditation-circle-image2_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676400"/>
            <a:ext cx="4880761" cy="488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6963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6000"/>
          </a:schemeClr>
        </a:solidFill>
        <a:effectLst/>
      </p:bgPr>
    </p:bg>
    <p:spTree>
      <p:nvGrpSpPr>
        <p:cNvPr id="1" name=""/>
        <p:cNvGrpSpPr/>
        <p:nvPr/>
      </p:nvGrpSpPr>
      <p:grpSpPr>
        <a:xfrm>
          <a:off x="0" y="0"/>
          <a:ext cx="0" cy="0"/>
          <a:chOff x="0" y="0"/>
          <a:chExt cx="0" cy="0"/>
        </a:xfrm>
      </p:grpSpPr>
      <p:sp>
        <p:nvSpPr>
          <p:cNvPr id="2" name="TextBox 1"/>
          <p:cNvSpPr txBox="1"/>
          <p:nvPr/>
        </p:nvSpPr>
        <p:spPr>
          <a:xfrm>
            <a:off x="838200" y="762000"/>
            <a:ext cx="7315200" cy="5509200"/>
          </a:xfrm>
          <a:prstGeom prst="rect">
            <a:avLst/>
          </a:prstGeom>
          <a:noFill/>
        </p:spPr>
        <p:txBody>
          <a:bodyPr wrap="square" rtlCol="0">
            <a:spAutoFit/>
          </a:bodyPr>
          <a:lstStyle/>
          <a:p>
            <a:r>
              <a:rPr lang="en-US" sz="3200" dirty="0" smtClean="0"/>
              <a:t>We use both sides of our brain constantly, but usually one side dominates over the other depending on the type of thinking being done. </a:t>
            </a:r>
          </a:p>
          <a:p>
            <a:endParaRPr lang="en-US" sz="3200" dirty="0"/>
          </a:p>
          <a:p>
            <a:r>
              <a:rPr lang="en-US" sz="3200" dirty="0" smtClean="0"/>
              <a:t>Furthermore, our American culture tends to emphasize the rational, linear, left brain more than the intuitive, holistic right brain. </a:t>
            </a:r>
          </a:p>
          <a:p>
            <a:endParaRPr lang="en-US" sz="3200" dirty="0"/>
          </a:p>
          <a:p>
            <a:r>
              <a:rPr lang="en-US" sz="3200" dirty="0" smtClean="0"/>
              <a:t>So our creative right brain is often less developed.</a:t>
            </a:r>
            <a:endParaRPr lang="en-US" sz="3200" dirty="0"/>
          </a:p>
        </p:txBody>
      </p:sp>
    </p:spTree>
    <p:extLst>
      <p:ext uri="{BB962C8B-B14F-4D97-AF65-F5344CB8AC3E}">
        <p14:creationId xmlns:p14="http://schemas.microsoft.com/office/powerpoint/2010/main" val="1285348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2" descr="http://www.straight.com/files/styles/popup/public/files/images/wide/ART_Unreal_MacDonald_22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655" y="914400"/>
            <a:ext cx="8064500" cy="57499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 y="228600"/>
            <a:ext cx="7620000" cy="523220"/>
          </a:xfrm>
          <a:prstGeom prst="rect">
            <a:avLst/>
          </a:prstGeom>
          <a:noFill/>
        </p:spPr>
        <p:txBody>
          <a:bodyPr wrap="square" rtlCol="0">
            <a:spAutoFit/>
          </a:bodyPr>
          <a:lstStyle/>
          <a:p>
            <a:pPr algn="ctr"/>
            <a:r>
              <a:rPr lang="en-US" sz="2800" dirty="0" smtClean="0">
                <a:solidFill>
                  <a:srgbClr val="FF0000"/>
                </a:solidFill>
              </a:rPr>
              <a:t>Could our rational mind create this image?</a:t>
            </a:r>
            <a:endParaRPr lang="en-US" sz="2800" dirty="0">
              <a:solidFill>
                <a:srgbClr val="FF0000"/>
              </a:solidFill>
            </a:endParaRPr>
          </a:p>
        </p:txBody>
      </p:sp>
    </p:spTree>
    <p:extLst>
      <p:ext uri="{BB962C8B-B14F-4D97-AF65-F5344CB8AC3E}">
        <p14:creationId xmlns:p14="http://schemas.microsoft.com/office/powerpoint/2010/main" val="31762852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8" name="Picture 4" descr="http://prinsesamusang.files.wordpress.com/2012/02/tumblr_lzsdfyauq71qzrazio1_5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2962275"/>
            <a:ext cx="4324350" cy="38957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4.bp.blogspot.com/-LgIZNQb9kaw/TmouJAQ3wWI/AAAAAAAAAeM/cbVGtUFLb74/s1600/hands+claspe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40327"/>
            <a:ext cx="3927833" cy="2619373"/>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http://winning-smiles.co.uk/wp-content/uploads/2010/04/Clasped-Hand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2525" y="102225"/>
            <a:ext cx="4038600" cy="2695575"/>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14800" y="914400"/>
            <a:ext cx="609600" cy="523220"/>
          </a:xfrm>
          <a:prstGeom prst="rect">
            <a:avLst/>
          </a:prstGeom>
          <a:noFill/>
        </p:spPr>
        <p:txBody>
          <a:bodyPr wrap="square" rtlCol="0">
            <a:spAutoFit/>
          </a:bodyPr>
          <a:lstStyle/>
          <a:p>
            <a:r>
              <a:rPr lang="en-US" sz="2800" dirty="0" smtClean="0"/>
              <a:t>Or</a:t>
            </a:r>
            <a:endParaRPr lang="en-US" sz="2800" dirty="0"/>
          </a:p>
        </p:txBody>
      </p:sp>
      <p:sp>
        <p:nvSpPr>
          <p:cNvPr id="3" name="TextBox 2"/>
          <p:cNvSpPr txBox="1"/>
          <p:nvPr/>
        </p:nvSpPr>
        <p:spPr>
          <a:xfrm>
            <a:off x="457200" y="3810000"/>
            <a:ext cx="2861033" cy="2062103"/>
          </a:xfrm>
          <a:prstGeom prst="rect">
            <a:avLst/>
          </a:prstGeom>
          <a:noFill/>
        </p:spPr>
        <p:txBody>
          <a:bodyPr wrap="square" rtlCol="0">
            <a:spAutoFit/>
          </a:bodyPr>
          <a:lstStyle/>
          <a:p>
            <a:r>
              <a:rPr lang="en-US" sz="3200" dirty="0" smtClean="0"/>
              <a:t>Our hands can tell us if we are dominant in left or right brain. </a:t>
            </a:r>
            <a:endParaRPr lang="en-US" sz="3200" dirty="0"/>
          </a:p>
        </p:txBody>
      </p:sp>
    </p:spTree>
    <p:extLst>
      <p:ext uri="{BB962C8B-B14F-4D97-AF65-F5344CB8AC3E}">
        <p14:creationId xmlns:p14="http://schemas.microsoft.com/office/powerpoint/2010/main" val="37076866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0" y="609600"/>
            <a:ext cx="8001000" cy="5016758"/>
          </a:xfrm>
          <a:prstGeom prst="rect">
            <a:avLst/>
          </a:prstGeom>
          <a:noFill/>
        </p:spPr>
        <p:txBody>
          <a:bodyPr wrap="square" rtlCol="0">
            <a:spAutoFit/>
          </a:bodyPr>
          <a:lstStyle/>
          <a:p>
            <a:r>
              <a:rPr lang="en-US" sz="4000" dirty="0" smtClean="0"/>
              <a:t>Put your hands together in the most comfortable way for you.</a:t>
            </a:r>
          </a:p>
          <a:p>
            <a:endParaRPr lang="en-US" sz="4000" dirty="0" smtClean="0"/>
          </a:p>
          <a:p>
            <a:pPr marL="285750" indent="-285750">
              <a:buFont typeface="Arial" panose="020B0604020202020204" pitchFamily="34" charset="0"/>
              <a:buChar char="•"/>
            </a:pPr>
            <a:r>
              <a:rPr lang="en-US" sz="4000" dirty="0" smtClean="0"/>
              <a:t> If your right thumb is on top of your left, you are primarily left brained.</a:t>
            </a:r>
          </a:p>
          <a:p>
            <a:endParaRPr lang="en-US" sz="4000" dirty="0" smtClean="0"/>
          </a:p>
          <a:p>
            <a:pPr marL="285750" indent="-285750">
              <a:buFont typeface="Arial" panose="020B0604020202020204" pitchFamily="34" charset="0"/>
              <a:buChar char="•"/>
            </a:pPr>
            <a:r>
              <a:rPr lang="en-US" sz="4000" dirty="0" smtClean="0"/>
              <a:t>If you left thumb is on top, you are primarily right brained.  </a:t>
            </a:r>
            <a:endParaRPr lang="en-US" sz="4000" dirty="0"/>
          </a:p>
        </p:txBody>
      </p:sp>
    </p:spTree>
    <p:extLst>
      <p:ext uri="{BB962C8B-B14F-4D97-AF65-F5344CB8AC3E}">
        <p14:creationId xmlns:p14="http://schemas.microsoft.com/office/powerpoint/2010/main" val="456058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Rectangle 1"/>
          <p:cNvSpPr/>
          <p:nvPr/>
        </p:nvSpPr>
        <p:spPr>
          <a:xfrm>
            <a:off x="1828800" y="990600"/>
            <a:ext cx="5715000" cy="4154984"/>
          </a:xfrm>
          <a:prstGeom prst="rect">
            <a:avLst/>
          </a:prstGeom>
        </p:spPr>
        <p:txBody>
          <a:bodyPr wrap="square">
            <a:spAutoFit/>
          </a:bodyPr>
          <a:lstStyle/>
          <a:p>
            <a:r>
              <a:rPr lang="en-US" sz="4400" dirty="0">
                <a:solidFill>
                  <a:srgbClr val="FFFF00"/>
                </a:solidFill>
              </a:rPr>
              <a:t>Sometimes our left and right brains actually work against each other. Here’s a simple demonstration of the two brains in conflict:</a:t>
            </a:r>
          </a:p>
        </p:txBody>
      </p:sp>
    </p:spTree>
    <p:extLst>
      <p:ext uri="{BB962C8B-B14F-4D97-AF65-F5344CB8AC3E}">
        <p14:creationId xmlns:p14="http://schemas.microsoft.com/office/powerpoint/2010/main" val="41780944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ositivemed.com/wp-content/uploads/2012/09/left-brain-right-brain-conflic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35" y="457199"/>
            <a:ext cx="8139547" cy="609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790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98" name="Picture 2" descr="http://images.huffingtonpost.com/2013-09-05-F3.large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965764"/>
            <a:ext cx="5324475" cy="3886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152400"/>
            <a:ext cx="8763000" cy="2677656"/>
          </a:xfrm>
          <a:prstGeom prst="rect">
            <a:avLst/>
          </a:prstGeom>
          <a:noFill/>
        </p:spPr>
        <p:txBody>
          <a:bodyPr wrap="square" rtlCol="0">
            <a:spAutoFit/>
          </a:bodyPr>
          <a:lstStyle/>
          <a:p>
            <a:r>
              <a:rPr lang="en-US" sz="2800" dirty="0" smtClean="0"/>
              <a:t>Evidence from the latest research into brain function suggests that the left brain-right brain dichotomy is too simple. There is no major function that happens strictly in one side or the other. Most functions are widely distributed in various regions in both hemispheres, as illustrated below. Creativity occurs in both hemispheres. </a:t>
            </a:r>
            <a:endParaRPr lang="en-US" sz="2800" dirty="0"/>
          </a:p>
        </p:txBody>
      </p:sp>
    </p:spTree>
    <p:extLst>
      <p:ext uri="{BB962C8B-B14F-4D97-AF65-F5344CB8AC3E}">
        <p14:creationId xmlns:p14="http://schemas.microsoft.com/office/powerpoint/2010/main" val="3839363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28600" y="228600"/>
            <a:ext cx="8763000" cy="6986528"/>
          </a:xfrm>
          <a:prstGeom prst="rect">
            <a:avLst/>
          </a:prstGeom>
          <a:noFill/>
        </p:spPr>
        <p:txBody>
          <a:bodyPr wrap="square" rtlCol="0">
            <a:spAutoFit/>
          </a:bodyPr>
          <a:lstStyle/>
          <a:p>
            <a:r>
              <a:rPr lang="en-US" sz="3200" dirty="0" smtClean="0"/>
              <a:t>However, we can continue to use the concepts of the left-brain, right-brain dichotomy to keep the discussion simple </a:t>
            </a:r>
            <a:r>
              <a:rPr lang="en-US" sz="3200" dirty="0"/>
              <a:t>for </a:t>
            </a:r>
            <a:r>
              <a:rPr lang="en-US" sz="3200" dirty="0" smtClean="0"/>
              <a:t>the practical </a:t>
            </a:r>
            <a:r>
              <a:rPr lang="en-US" sz="3200" dirty="0"/>
              <a:t>purposes of discussing </a:t>
            </a:r>
            <a:r>
              <a:rPr lang="en-US" sz="3200" dirty="0" smtClean="0"/>
              <a:t>creativity. </a:t>
            </a:r>
          </a:p>
          <a:p>
            <a:endParaRPr lang="en-US" sz="3200" dirty="0"/>
          </a:p>
          <a:p>
            <a:r>
              <a:rPr lang="en-US" sz="3200" dirty="0"/>
              <a:t>What we emphasize here is the need to make all areas of the brain work together effectively to enhance our creativity. </a:t>
            </a:r>
            <a:endParaRPr lang="en-US" sz="3200" dirty="0" smtClean="0"/>
          </a:p>
          <a:p>
            <a:endParaRPr lang="en-US" sz="3200" dirty="0"/>
          </a:p>
          <a:p>
            <a:r>
              <a:rPr lang="en-US" sz="3200" dirty="0" smtClean="0"/>
              <a:t>Here is what some famous poets have said about how their minds work when engaging in creative activity:</a:t>
            </a:r>
            <a:endParaRPr lang="en-US" sz="3200" dirty="0"/>
          </a:p>
          <a:p>
            <a:endParaRPr lang="en-US" sz="3200" dirty="0"/>
          </a:p>
          <a:p>
            <a:endParaRPr lang="en-US" sz="3200" dirty="0"/>
          </a:p>
        </p:txBody>
      </p:sp>
    </p:spTree>
    <p:extLst>
      <p:ext uri="{BB962C8B-B14F-4D97-AF65-F5344CB8AC3E}">
        <p14:creationId xmlns:p14="http://schemas.microsoft.com/office/powerpoint/2010/main" val="33088978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33400"/>
            <a:ext cx="4495800" cy="6324600"/>
          </a:xfrm>
        </p:spPr>
        <p:txBody>
          <a:bodyPr>
            <a:noAutofit/>
          </a:bodyPr>
          <a:lstStyle/>
          <a:p>
            <a:r>
              <a:rPr lang="en-US" sz="4000" dirty="0">
                <a:solidFill>
                  <a:schemeClr val="tx1"/>
                </a:solidFill>
              </a:rPr>
              <a:t>“The Poet makes himself a seer by a long, gigantic and rational derangement of all the senses.” </a:t>
            </a:r>
            <a:endParaRPr lang="en-US" sz="4000" dirty="0" smtClean="0">
              <a:solidFill>
                <a:schemeClr val="tx1"/>
              </a:solidFill>
            </a:endParaRPr>
          </a:p>
          <a:p>
            <a:endParaRPr lang="en-US" dirty="0" smtClean="0">
              <a:solidFill>
                <a:schemeClr val="tx1"/>
              </a:solidFill>
            </a:endParaRPr>
          </a:p>
          <a:p>
            <a:r>
              <a:rPr lang="en-US" sz="4000" dirty="0" smtClean="0">
                <a:solidFill>
                  <a:schemeClr val="tx1"/>
                </a:solidFill>
              </a:rPr>
              <a:t>Arthur Rimbaud</a:t>
            </a:r>
          </a:p>
          <a:p>
            <a:r>
              <a:rPr lang="en-US" dirty="0" smtClean="0">
                <a:solidFill>
                  <a:schemeClr val="tx1"/>
                </a:solidFill>
              </a:rPr>
              <a:t>1854-1891</a:t>
            </a:r>
          </a:p>
          <a:p>
            <a:endParaRPr lang="en-US" dirty="0">
              <a:solidFill>
                <a:schemeClr val="tx1"/>
              </a:solidFill>
            </a:endParaRPr>
          </a:p>
          <a:p>
            <a:endParaRPr lang="en-US" dirty="0">
              <a:solidFill>
                <a:schemeClr val="tx1"/>
              </a:solidFill>
            </a:endParaRPr>
          </a:p>
        </p:txBody>
      </p:sp>
      <p:pic>
        <p:nvPicPr>
          <p:cNvPr id="1026" name="Picture 2" descr="http://4.bp.blogspot.com/-7jfVmFD5leM/UmtdYdP4pII/AAAAAAAAFbw/hHuSY-582uA/s1600/Arthur+Rimbaud.png"/>
          <p:cNvPicPr>
            <a:picLocks noChangeAspect="1" noChangeArrowheads="1"/>
          </p:cNvPicPr>
          <p:nvPr/>
        </p:nvPicPr>
        <p:blipFill rotWithShape="1">
          <a:blip r:embed="rId3">
            <a:extLst>
              <a:ext uri="{28A0092B-C50C-407E-A947-70E740481C1C}">
                <a14:useLocalDpi xmlns:a14="http://schemas.microsoft.com/office/drawing/2010/main" val="0"/>
              </a:ext>
            </a:extLst>
          </a:blip>
          <a:srcRect l="7018" t="4820" r="10526" b="8425"/>
          <a:stretch/>
        </p:blipFill>
        <p:spPr bwMode="auto">
          <a:xfrm>
            <a:off x="4648200" y="288756"/>
            <a:ext cx="4182556" cy="6407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2489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105400" y="457200"/>
            <a:ext cx="3886200" cy="4216539"/>
          </a:xfrm>
          <a:prstGeom prst="rect">
            <a:avLst/>
          </a:prstGeom>
        </p:spPr>
        <p:txBody>
          <a:bodyPr wrap="square">
            <a:spAutoFit/>
          </a:bodyPr>
          <a:lstStyle/>
          <a:p>
            <a:r>
              <a:rPr lang="en-US" sz="4000" dirty="0"/>
              <a:t>“One must still have chaos within oneself </a:t>
            </a:r>
            <a:r>
              <a:rPr lang="en-US" sz="4000" dirty="0" smtClean="0"/>
              <a:t>to </a:t>
            </a:r>
            <a:r>
              <a:rPr lang="en-US" sz="4000" dirty="0"/>
              <a:t>give birth to a dancing star.”</a:t>
            </a:r>
          </a:p>
          <a:p>
            <a:endParaRPr lang="en-US" sz="3200" dirty="0"/>
          </a:p>
          <a:p>
            <a:r>
              <a:rPr lang="en-US" sz="3600" dirty="0" smtClean="0"/>
              <a:t>Friedrich </a:t>
            </a:r>
            <a:r>
              <a:rPr lang="en-US" sz="3600" dirty="0"/>
              <a:t>Nietzsche</a:t>
            </a:r>
          </a:p>
        </p:txBody>
      </p:sp>
      <p:pic>
        <p:nvPicPr>
          <p:cNvPr id="2050" name="Picture 2" descr="http://upload.wikimedia.org/wikipedia/commons/thumb/1/1b/Nietzsche187a.jpg/180px-Nietzsche18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152400"/>
            <a:ext cx="4821209" cy="653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0761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3505200" cy="6477000"/>
          </a:xfrm>
        </p:spPr>
        <p:txBody>
          <a:bodyPr>
            <a:normAutofit fontScale="70000" lnSpcReduction="20000"/>
          </a:bodyPr>
          <a:lstStyle/>
          <a:p>
            <a:pPr marL="0" indent="0">
              <a:buNone/>
            </a:pPr>
            <a:r>
              <a:rPr lang="en-US" sz="5100" dirty="0"/>
              <a:t>“Negative capability, that is when man is capable of being in uncertainties, Mysteries, doubts, without any irritable reaching after fact and reason.” </a:t>
            </a:r>
            <a:endParaRPr lang="en-US" sz="5100" dirty="0" smtClean="0"/>
          </a:p>
          <a:p>
            <a:pPr marL="0" indent="0">
              <a:buNone/>
            </a:pPr>
            <a:r>
              <a:rPr lang="en-US" sz="4400" dirty="0" smtClean="0"/>
              <a:t>		</a:t>
            </a:r>
          </a:p>
          <a:p>
            <a:pPr marL="0" indent="0">
              <a:buNone/>
            </a:pPr>
            <a:r>
              <a:rPr lang="en-US" sz="5700" dirty="0" smtClean="0"/>
              <a:t>John Keats</a:t>
            </a:r>
          </a:p>
          <a:p>
            <a:pPr marL="0" indent="0">
              <a:buNone/>
            </a:pPr>
            <a:r>
              <a:rPr lang="en-US" sz="4400" dirty="0" smtClean="0"/>
              <a:t>1795-1821</a:t>
            </a:r>
            <a:endParaRPr lang="en-US" sz="4400" dirty="0"/>
          </a:p>
          <a:p>
            <a:endParaRPr lang="en-US" dirty="0"/>
          </a:p>
        </p:txBody>
      </p:sp>
      <p:pic>
        <p:nvPicPr>
          <p:cNvPr id="3074" name="Picture 2" descr="https://gradesaver.s3.amazonaws.com/uploads/author/image/218/temp_file20141028-16184-1bq9k5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11756"/>
            <a:ext cx="4876800" cy="6271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350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609600"/>
            <a:ext cx="8610600" cy="3416320"/>
          </a:xfrm>
          <a:prstGeom prst="rect">
            <a:avLst/>
          </a:prstGeom>
        </p:spPr>
        <p:txBody>
          <a:bodyPr wrap="square">
            <a:spAutoFit/>
          </a:bodyPr>
          <a:lstStyle/>
          <a:p>
            <a:r>
              <a:rPr lang="en-US" sz="3600" dirty="0" smtClean="0"/>
              <a:t>But you don’t need to resort to alcohol, drugs, or mental derangement to be creative.</a:t>
            </a:r>
          </a:p>
          <a:p>
            <a:endParaRPr lang="en-US" sz="3600" dirty="0"/>
          </a:p>
          <a:p>
            <a:r>
              <a:rPr lang="en-US" sz="3600" dirty="0" smtClean="0"/>
              <a:t>I </a:t>
            </a:r>
            <a:r>
              <a:rPr lang="en-US" sz="3600" dirty="0"/>
              <a:t>will list and illustrate some </a:t>
            </a:r>
            <a:r>
              <a:rPr lang="en-US" sz="3600" dirty="0" smtClean="0"/>
              <a:t>easy, practical </a:t>
            </a:r>
            <a:r>
              <a:rPr lang="en-US" sz="3600" dirty="0"/>
              <a:t>ways the brain can be stimulated to </a:t>
            </a:r>
            <a:r>
              <a:rPr lang="en-US" sz="3600" dirty="0" smtClean="0"/>
              <a:t>function </a:t>
            </a:r>
            <a:r>
              <a:rPr lang="en-US" sz="3600" dirty="0"/>
              <a:t>for enhanced creativity:</a:t>
            </a:r>
          </a:p>
        </p:txBody>
      </p:sp>
    </p:spTree>
    <p:extLst>
      <p:ext uri="{BB962C8B-B14F-4D97-AF65-F5344CB8AC3E}">
        <p14:creationId xmlns:p14="http://schemas.microsoft.com/office/powerpoint/2010/main" val="29948302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228600"/>
            <a:ext cx="8915400" cy="6001643"/>
          </a:xfrm>
          <a:prstGeom prst="rect">
            <a:avLst/>
          </a:prstGeom>
        </p:spPr>
        <p:txBody>
          <a:bodyPr wrap="square">
            <a:spAutoFit/>
          </a:bodyPr>
          <a:lstStyle/>
          <a:p>
            <a:r>
              <a:rPr lang="en-US" sz="3200" dirty="0" smtClean="0"/>
              <a:t>The </a:t>
            </a:r>
            <a:r>
              <a:rPr lang="en-US" sz="3200" dirty="0"/>
              <a:t>neurotransmitter serotonin </a:t>
            </a:r>
            <a:r>
              <a:rPr lang="en-US" sz="3200" dirty="0" smtClean="0"/>
              <a:t>provides your right brain a </a:t>
            </a:r>
            <a:r>
              <a:rPr lang="en-US" sz="3200" dirty="0"/>
              <a:t>sense of calm and contentment </a:t>
            </a:r>
            <a:r>
              <a:rPr lang="en-US" sz="3200" dirty="0" smtClean="0"/>
              <a:t>that it needs for optimum creativity. </a:t>
            </a:r>
          </a:p>
          <a:p>
            <a:endParaRPr lang="en-US" sz="3200" dirty="0"/>
          </a:p>
          <a:p>
            <a:r>
              <a:rPr lang="en-US" sz="3200" dirty="0" smtClean="0"/>
              <a:t>Your left brain is more creative when another neurotransmitter, dopamine, </a:t>
            </a:r>
            <a:r>
              <a:rPr lang="en-US" sz="3200" dirty="0"/>
              <a:t>moves you from boredom or apathy to excitement and engagement</a:t>
            </a:r>
            <a:r>
              <a:rPr lang="en-US" sz="3200" dirty="0" smtClean="0"/>
              <a:t>.</a:t>
            </a:r>
          </a:p>
          <a:p>
            <a:endParaRPr lang="en-US" sz="3200" dirty="0"/>
          </a:p>
          <a:p>
            <a:r>
              <a:rPr lang="en-US" sz="3200" dirty="0"/>
              <a:t>The </a:t>
            </a:r>
            <a:r>
              <a:rPr lang="en-US" sz="3200" b="1" dirty="0" smtClean="0"/>
              <a:t>best</a:t>
            </a:r>
            <a:r>
              <a:rPr lang="en-US" sz="3200" dirty="0" smtClean="0"/>
              <a:t> </a:t>
            </a:r>
            <a:r>
              <a:rPr lang="en-US" sz="3200" dirty="0"/>
              <a:t>neurochemical cocktail for your </a:t>
            </a:r>
            <a:r>
              <a:rPr lang="en-US" sz="3200" dirty="0" smtClean="0"/>
              <a:t>most </a:t>
            </a:r>
            <a:r>
              <a:rPr lang="en-US" sz="3200" dirty="0"/>
              <a:t>creative </a:t>
            </a:r>
            <a:r>
              <a:rPr lang="en-US" sz="3200" dirty="0" smtClean="0"/>
              <a:t>work </a:t>
            </a:r>
            <a:r>
              <a:rPr lang="en-US" sz="3200" dirty="0"/>
              <a:t>is a </a:t>
            </a:r>
            <a:r>
              <a:rPr lang="en-US" sz="3200" b="1" dirty="0"/>
              <a:t>high</a:t>
            </a:r>
            <a:r>
              <a:rPr lang="en-US" sz="3200" dirty="0"/>
              <a:t> level of </a:t>
            </a:r>
            <a:r>
              <a:rPr lang="en-US" sz="3200" b="1" dirty="0"/>
              <a:t>both serotonin </a:t>
            </a:r>
            <a:r>
              <a:rPr lang="en-US" sz="3200" dirty="0"/>
              <a:t>and </a:t>
            </a:r>
            <a:r>
              <a:rPr lang="en-US" sz="3200" b="1" dirty="0"/>
              <a:t>dopamine</a:t>
            </a:r>
            <a:r>
              <a:rPr lang="en-US" sz="3200" dirty="0"/>
              <a:t>. </a:t>
            </a:r>
            <a:r>
              <a:rPr lang="en-US" sz="3200" dirty="0" smtClean="0"/>
              <a:t>This </a:t>
            </a:r>
            <a:r>
              <a:rPr lang="en-US" sz="3200" dirty="0"/>
              <a:t>will produce a condition in which you are </a:t>
            </a:r>
            <a:r>
              <a:rPr lang="en-US" sz="3200" b="1" dirty="0"/>
              <a:t>calm</a:t>
            </a:r>
            <a:r>
              <a:rPr lang="en-US" sz="3200" dirty="0"/>
              <a:t> but </a:t>
            </a:r>
            <a:r>
              <a:rPr lang="en-US" sz="3200" dirty="0" smtClean="0"/>
              <a:t>also </a:t>
            </a:r>
            <a:r>
              <a:rPr lang="en-US" sz="3200" b="1" dirty="0" smtClean="0"/>
              <a:t>energized</a:t>
            </a:r>
            <a:r>
              <a:rPr lang="en-US" sz="3200" dirty="0" smtClean="0"/>
              <a:t>.  </a:t>
            </a:r>
          </a:p>
        </p:txBody>
      </p:sp>
    </p:spTree>
    <p:extLst>
      <p:ext uri="{BB962C8B-B14F-4D97-AF65-F5344CB8AC3E}">
        <p14:creationId xmlns:p14="http://schemas.microsoft.com/office/powerpoint/2010/main" val="38743146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152400"/>
            <a:ext cx="8610600" cy="6678751"/>
          </a:xfrm>
          <a:prstGeom prst="rect">
            <a:avLst/>
          </a:prstGeom>
        </p:spPr>
        <p:txBody>
          <a:bodyPr wrap="square">
            <a:spAutoFit/>
          </a:bodyPr>
          <a:lstStyle/>
          <a:p>
            <a:r>
              <a:rPr lang="en-US" sz="3200" dirty="0"/>
              <a:t>You can promote the production of serotonin and dopamine in </a:t>
            </a:r>
            <a:r>
              <a:rPr lang="en-US" sz="3200" dirty="0" smtClean="0"/>
              <a:t>several </a:t>
            </a:r>
            <a:r>
              <a:rPr lang="en-US" sz="3200" dirty="0"/>
              <a:t>ways:</a:t>
            </a:r>
          </a:p>
          <a:p>
            <a:endParaRPr lang="en-US" sz="2800" dirty="0"/>
          </a:p>
          <a:p>
            <a:pPr marL="342900" indent="-342900">
              <a:buFont typeface="+mj-lt"/>
              <a:buAutoNum type="arabicPeriod"/>
            </a:pPr>
            <a:r>
              <a:rPr lang="en-US" sz="2800" dirty="0"/>
              <a:t>Reduce stress as much as possible. Stress produces cortisol, which reduces serotonin and dopamine. </a:t>
            </a:r>
          </a:p>
          <a:p>
            <a:pPr marL="342900" indent="-342900">
              <a:buFont typeface="+mj-lt"/>
              <a:buAutoNum type="arabicPeriod"/>
            </a:pPr>
            <a:r>
              <a:rPr lang="en-US" sz="2800" dirty="0"/>
              <a:t>Get 6 to 8 hours of high quality, deep sleep. This helps generate serotonin, which will then be highest in the morning. </a:t>
            </a:r>
          </a:p>
          <a:p>
            <a:pPr marL="342900" indent="-342900">
              <a:buFont typeface="+mj-lt"/>
              <a:buAutoNum type="arabicPeriod"/>
            </a:pPr>
            <a:r>
              <a:rPr lang="en-US" sz="2800" dirty="0"/>
              <a:t>Because serotonin is highest in morning hours, </a:t>
            </a:r>
            <a:r>
              <a:rPr lang="en-US" sz="2800" dirty="0" smtClean="0"/>
              <a:t>that may be </a:t>
            </a:r>
            <a:r>
              <a:rPr lang="en-US" sz="2800" dirty="0"/>
              <a:t>the </a:t>
            </a:r>
            <a:r>
              <a:rPr lang="en-US" sz="2800" dirty="0" smtClean="0"/>
              <a:t>best time </a:t>
            </a:r>
            <a:r>
              <a:rPr lang="en-US" sz="2800" dirty="0"/>
              <a:t>to do your </a:t>
            </a:r>
            <a:r>
              <a:rPr lang="en-US" sz="2800" dirty="0" smtClean="0"/>
              <a:t>creative </a:t>
            </a:r>
            <a:r>
              <a:rPr lang="en-US" sz="2800" dirty="0"/>
              <a:t>work. </a:t>
            </a:r>
          </a:p>
          <a:p>
            <a:pPr marL="342900" indent="-342900">
              <a:buFont typeface="+mj-lt"/>
              <a:buAutoNum type="arabicPeriod"/>
            </a:pPr>
            <a:r>
              <a:rPr lang="en-US" sz="2800" dirty="0"/>
              <a:t>Eat a high-protein breakfast rather than carbohydrates. Protein helps produce both serotonin and dopamine.</a:t>
            </a:r>
          </a:p>
          <a:p>
            <a:pPr marL="342900" indent="-342900">
              <a:buFont typeface="+mj-lt"/>
              <a:buAutoNum type="arabicPeriod"/>
            </a:pPr>
            <a:r>
              <a:rPr lang="en-US" sz="2800" dirty="0"/>
              <a:t>Stimulate serotonin production and energy thru physical exercise and perhaps the mild stimulant of coffee or </a:t>
            </a:r>
            <a:r>
              <a:rPr lang="en-US" sz="2800" dirty="0" smtClean="0"/>
              <a:t>tea. </a:t>
            </a:r>
            <a:endParaRPr lang="en-US" sz="2800" dirty="0"/>
          </a:p>
        </p:txBody>
      </p:sp>
    </p:spTree>
    <p:extLst>
      <p:ext uri="{BB962C8B-B14F-4D97-AF65-F5344CB8AC3E}">
        <p14:creationId xmlns:p14="http://schemas.microsoft.com/office/powerpoint/2010/main" val="2806717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extBox 1"/>
          <p:cNvSpPr txBox="1"/>
          <p:nvPr/>
        </p:nvSpPr>
        <p:spPr>
          <a:xfrm>
            <a:off x="397042" y="228600"/>
            <a:ext cx="8763000" cy="6340197"/>
          </a:xfrm>
          <a:prstGeom prst="rect">
            <a:avLst/>
          </a:prstGeom>
          <a:noFill/>
        </p:spPr>
        <p:txBody>
          <a:bodyPr wrap="square" rtlCol="0">
            <a:spAutoFit/>
          </a:bodyPr>
          <a:lstStyle/>
          <a:p>
            <a:r>
              <a:rPr lang="en-US" sz="3600" dirty="0" smtClean="0"/>
              <a:t>Although serotonin &amp; dopamine may be naturally high in the morning, you may want to be more creative in afternoon or evening.</a:t>
            </a:r>
          </a:p>
          <a:p>
            <a:endParaRPr lang="en-US" sz="3600" dirty="0"/>
          </a:p>
          <a:p>
            <a:r>
              <a:rPr lang="en-US" sz="3600" dirty="0" smtClean="0"/>
              <a:t>Anytime is good for creativity if you can free yourself from stress, be relaxed but alert, and are ready to be creative.</a:t>
            </a:r>
          </a:p>
          <a:p>
            <a:endParaRPr lang="en-US" sz="3600" dirty="0"/>
          </a:p>
          <a:p>
            <a:r>
              <a:rPr lang="en-US" sz="3600" dirty="0" smtClean="0"/>
              <a:t> Here are some additional things you can do to prepare for creativity:</a:t>
            </a:r>
          </a:p>
          <a:p>
            <a:endParaRPr lang="en-US" sz="2800" dirty="0"/>
          </a:p>
          <a:p>
            <a:endParaRPr lang="en-US" dirty="0"/>
          </a:p>
        </p:txBody>
      </p:sp>
    </p:spTree>
    <p:extLst>
      <p:ext uri="{BB962C8B-B14F-4D97-AF65-F5344CB8AC3E}">
        <p14:creationId xmlns:p14="http://schemas.microsoft.com/office/powerpoint/2010/main" val="31976723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9296400"/>
            <a:ext cx="8229600" cy="3170099"/>
          </a:xfrm>
          <a:prstGeom prst="rect">
            <a:avLst/>
          </a:prstGeom>
        </p:spPr>
        <p:txBody>
          <a:bodyPr wrap="square">
            <a:spAutoFit/>
          </a:bodyPr>
          <a:lstStyle/>
          <a:p>
            <a:pPr marL="3943350" lvl="8" indent="-285750">
              <a:buFont typeface="Wingdings" panose="05000000000000000000" pitchFamily="2" charset="2"/>
              <a:buChar char="q"/>
            </a:pPr>
            <a:r>
              <a:rPr lang="en-US" sz="3200" dirty="0"/>
              <a:t>Put yourself in an </a:t>
            </a:r>
            <a:r>
              <a:rPr lang="en-US" sz="4000" dirty="0"/>
              <a:t>un</a:t>
            </a:r>
            <a:r>
              <a:rPr lang="en-US" sz="3200" dirty="0"/>
              <a:t>familiar but relaxing environment. New environments stimulate new perceptions and ideas.</a:t>
            </a:r>
          </a:p>
        </p:txBody>
      </p:sp>
      <p:sp>
        <p:nvSpPr>
          <p:cNvPr id="3" name="TextBox 2"/>
          <p:cNvSpPr txBox="1"/>
          <p:nvPr/>
        </p:nvSpPr>
        <p:spPr>
          <a:xfrm>
            <a:off x="0" y="990600"/>
            <a:ext cx="2819400" cy="4524315"/>
          </a:xfrm>
          <a:prstGeom prst="rect">
            <a:avLst/>
          </a:prstGeom>
          <a:noFill/>
        </p:spPr>
        <p:txBody>
          <a:bodyPr wrap="square" rtlCol="0">
            <a:spAutoFit/>
          </a:bodyPr>
          <a:lstStyle/>
          <a:p>
            <a:pPr marL="285750" indent="-285750">
              <a:buFont typeface="Wingdings" panose="05000000000000000000" pitchFamily="2" charset="2"/>
              <a:buChar char="q"/>
            </a:pPr>
            <a:r>
              <a:rPr lang="en-US" sz="3200" dirty="0" smtClean="0"/>
              <a:t>Put yourself in an unfamiliar but pleasant environment. Newness will jumpstart your creativity.</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1666" y="609600"/>
            <a:ext cx="6302334" cy="5867400"/>
          </a:xfrm>
          <a:prstGeom prst="rect">
            <a:avLst/>
          </a:prstGeom>
        </p:spPr>
      </p:pic>
    </p:spTree>
    <p:extLst>
      <p:ext uri="{BB962C8B-B14F-4D97-AF65-F5344CB8AC3E}">
        <p14:creationId xmlns:p14="http://schemas.microsoft.com/office/powerpoint/2010/main" val="18362003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01600" y="76200"/>
            <a:ext cx="8839200" cy="1569660"/>
          </a:xfrm>
          <a:prstGeom prst="rect">
            <a:avLst/>
          </a:prstGeom>
        </p:spPr>
        <p:txBody>
          <a:bodyPr wrap="square">
            <a:spAutoFit/>
          </a:bodyPr>
          <a:lstStyle/>
          <a:p>
            <a:pPr marL="285750" indent="-285750">
              <a:buFont typeface="Wingdings" panose="05000000000000000000" pitchFamily="2" charset="2"/>
              <a:buChar char="q"/>
            </a:pPr>
            <a:r>
              <a:rPr lang="en-US" sz="3200" dirty="0"/>
              <a:t>Get some </a:t>
            </a:r>
            <a:r>
              <a:rPr lang="en-US" sz="3200" b="1" dirty="0">
                <a:solidFill>
                  <a:srgbClr val="C00000"/>
                </a:solidFill>
              </a:rPr>
              <a:t>light</a:t>
            </a:r>
            <a:r>
              <a:rPr lang="en-US" sz="3200" dirty="0"/>
              <a:t> exercise just prior to a creativity session. This gets the blood flowing and increases serotonin and dopamine.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600" y="2133600"/>
            <a:ext cx="6045200" cy="4533900"/>
          </a:xfrm>
          <a:prstGeom prst="rect">
            <a:avLst/>
          </a:prstGeom>
        </p:spPr>
      </p:pic>
    </p:spTree>
    <p:extLst>
      <p:ext uri="{BB962C8B-B14F-4D97-AF65-F5344CB8AC3E}">
        <p14:creationId xmlns:p14="http://schemas.microsoft.com/office/powerpoint/2010/main" val="12175895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 y="0"/>
            <a:ext cx="9145284" cy="6858000"/>
          </a:xfrm>
          <a:prstGeom prst="rect">
            <a:avLst/>
          </a:prstGeom>
        </p:spPr>
      </p:pic>
    </p:spTree>
    <p:extLst>
      <p:ext uri="{BB962C8B-B14F-4D97-AF65-F5344CB8AC3E}">
        <p14:creationId xmlns:p14="http://schemas.microsoft.com/office/powerpoint/2010/main" val="42157468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p:cNvSpPr/>
          <p:nvPr/>
        </p:nvSpPr>
        <p:spPr>
          <a:xfrm>
            <a:off x="457200" y="76200"/>
            <a:ext cx="7924800" cy="1938992"/>
          </a:xfrm>
          <a:prstGeom prst="rect">
            <a:avLst/>
          </a:prstGeom>
        </p:spPr>
        <p:txBody>
          <a:bodyPr wrap="square">
            <a:spAutoFit/>
          </a:bodyPr>
          <a:lstStyle/>
          <a:p>
            <a:pPr marL="285750" indent="-285750">
              <a:buFont typeface="Wingdings" panose="05000000000000000000" pitchFamily="2" charset="2"/>
              <a:buChar char="q"/>
            </a:pPr>
            <a:r>
              <a:rPr lang="en-US" sz="4000" dirty="0"/>
              <a:t>Sing or play a musical instrument briefly to activate the </a:t>
            </a:r>
            <a:r>
              <a:rPr lang="en-US" sz="4000" dirty="0" smtClean="0"/>
              <a:t>creative right </a:t>
            </a:r>
            <a:r>
              <a:rPr lang="en-US" sz="4000" dirty="0"/>
              <a:t>side of the </a:t>
            </a:r>
            <a:r>
              <a:rPr lang="en-US" sz="4000" dirty="0" smtClean="0"/>
              <a:t>brain.</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015192"/>
            <a:ext cx="6457077" cy="4842808"/>
          </a:xfrm>
          <a:prstGeom prst="rect">
            <a:avLst/>
          </a:prstGeom>
        </p:spPr>
      </p:pic>
    </p:spTree>
    <p:extLst>
      <p:ext uri="{BB962C8B-B14F-4D97-AF65-F5344CB8AC3E}">
        <p14:creationId xmlns:p14="http://schemas.microsoft.com/office/powerpoint/2010/main" val="6565534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228600"/>
            <a:ext cx="8686800" cy="954107"/>
          </a:xfrm>
          <a:prstGeom prst="rect">
            <a:avLst/>
          </a:prstGeom>
        </p:spPr>
        <p:txBody>
          <a:bodyPr wrap="square">
            <a:spAutoFit/>
          </a:bodyPr>
          <a:lstStyle/>
          <a:p>
            <a:pPr marL="285750" indent="-285750">
              <a:buFont typeface="Wingdings" panose="05000000000000000000" pitchFamily="2" charset="2"/>
              <a:buChar char="q"/>
            </a:pPr>
            <a:r>
              <a:rPr lang="en-US" sz="2800" dirty="0"/>
              <a:t>Use sound, fragrance, oral, visual, and tactile senses to stimulate different perceptions and thought processes.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312" y="1253489"/>
            <a:ext cx="4122465" cy="273537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97404"/>
            <a:ext cx="4139142" cy="259146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3299" y="4236450"/>
            <a:ext cx="3286489" cy="246486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203564"/>
            <a:ext cx="3620394" cy="2409825"/>
          </a:xfrm>
          <a:prstGeom prst="rect">
            <a:avLst/>
          </a:prstGeom>
        </p:spPr>
      </p:pic>
    </p:spTree>
    <p:extLst>
      <p:ext uri="{BB962C8B-B14F-4D97-AF65-F5344CB8AC3E}">
        <p14:creationId xmlns:p14="http://schemas.microsoft.com/office/powerpoint/2010/main" val="10381630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6200" y="304800"/>
            <a:ext cx="9067800" cy="1569660"/>
          </a:xfrm>
          <a:prstGeom prst="rect">
            <a:avLst/>
          </a:prstGeom>
        </p:spPr>
        <p:txBody>
          <a:bodyPr wrap="square">
            <a:spAutoFit/>
          </a:bodyPr>
          <a:lstStyle/>
          <a:p>
            <a:pPr marL="285750" indent="-285750">
              <a:buFont typeface="Wingdings" panose="05000000000000000000" pitchFamily="2" charset="2"/>
              <a:buChar char="q"/>
            </a:pPr>
            <a:r>
              <a:rPr lang="en-US" sz="3200" dirty="0"/>
              <a:t>Use meditation, self-hypnosis, or just day dreaming to put your mind into a relaxed, receptive mode for creative ideas.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599" y="1524000"/>
            <a:ext cx="5309937" cy="5309937"/>
          </a:xfrm>
          <a:prstGeom prst="rect">
            <a:avLst/>
          </a:prstGeom>
        </p:spPr>
      </p:pic>
      <p:sp>
        <p:nvSpPr>
          <p:cNvPr id="5" name="TextBox 4"/>
          <p:cNvSpPr txBox="1"/>
          <p:nvPr/>
        </p:nvSpPr>
        <p:spPr>
          <a:xfrm>
            <a:off x="381000" y="2590800"/>
            <a:ext cx="2667000" cy="3539430"/>
          </a:xfrm>
          <a:prstGeom prst="rect">
            <a:avLst/>
          </a:prstGeom>
          <a:noFill/>
        </p:spPr>
        <p:txBody>
          <a:bodyPr wrap="square" rtlCol="0">
            <a:spAutoFit/>
          </a:bodyPr>
          <a:lstStyle/>
          <a:p>
            <a:r>
              <a:rPr lang="en-US" sz="3200" dirty="0" smtClean="0"/>
              <a:t>Remember those alpha and theta waves. This is </a:t>
            </a:r>
            <a:r>
              <a:rPr lang="en-US" sz="3200" dirty="0" smtClean="0"/>
              <a:t>a good way </a:t>
            </a:r>
            <a:r>
              <a:rPr lang="en-US" sz="3200" dirty="0" smtClean="0"/>
              <a:t>to generate </a:t>
            </a:r>
            <a:r>
              <a:rPr lang="en-US" sz="3200" dirty="0" smtClean="0"/>
              <a:t>them while awake.</a:t>
            </a:r>
            <a:endParaRPr lang="en-US" sz="3200" dirty="0"/>
          </a:p>
        </p:txBody>
      </p:sp>
    </p:spTree>
    <p:extLst>
      <p:ext uri="{BB962C8B-B14F-4D97-AF65-F5344CB8AC3E}">
        <p14:creationId xmlns:p14="http://schemas.microsoft.com/office/powerpoint/2010/main" val="39290693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20200" cy="6858000"/>
          </a:xfrm>
          <a:prstGeom prst="rect">
            <a:avLst/>
          </a:prstGeom>
        </p:spPr>
      </p:pic>
      <p:sp>
        <p:nvSpPr>
          <p:cNvPr id="2" name="Rectangle 1"/>
          <p:cNvSpPr/>
          <p:nvPr/>
        </p:nvSpPr>
        <p:spPr>
          <a:xfrm>
            <a:off x="-5615" y="1143000"/>
            <a:ext cx="2514600" cy="5262979"/>
          </a:xfrm>
          <a:prstGeom prst="rect">
            <a:avLst/>
          </a:prstGeom>
        </p:spPr>
        <p:txBody>
          <a:bodyPr wrap="square">
            <a:spAutoFit/>
          </a:bodyPr>
          <a:lstStyle/>
          <a:p>
            <a:pPr marL="285750" indent="-285750">
              <a:buFont typeface="Wingdings" panose="05000000000000000000" pitchFamily="2" charset="2"/>
              <a:buChar char="q"/>
            </a:pPr>
            <a:r>
              <a:rPr lang="en-US" sz="2800" dirty="0"/>
              <a:t>Put your body into an unusual relationship to gravity and environment by practicing Yoga, Tai Chi, free style dance movement, etc. </a:t>
            </a:r>
          </a:p>
        </p:txBody>
      </p:sp>
    </p:spTree>
    <p:extLst>
      <p:ext uri="{BB962C8B-B14F-4D97-AF65-F5344CB8AC3E}">
        <p14:creationId xmlns:p14="http://schemas.microsoft.com/office/powerpoint/2010/main" val="6844668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4" y="1513718"/>
            <a:ext cx="9159554" cy="5337063"/>
          </a:xfrm>
          <a:prstGeom prst="rect">
            <a:avLst/>
          </a:prstGeom>
        </p:spPr>
      </p:pic>
      <p:sp>
        <p:nvSpPr>
          <p:cNvPr id="2" name="Rectangle 1"/>
          <p:cNvSpPr/>
          <p:nvPr/>
        </p:nvSpPr>
        <p:spPr>
          <a:xfrm>
            <a:off x="76200" y="117693"/>
            <a:ext cx="8915400" cy="1815882"/>
          </a:xfrm>
          <a:prstGeom prst="rect">
            <a:avLst/>
          </a:prstGeom>
        </p:spPr>
        <p:txBody>
          <a:bodyPr wrap="square">
            <a:spAutoFit/>
          </a:bodyPr>
          <a:lstStyle/>
          <a:p>
            <a:pPr marL="285750" indent="-285750">
              <a:buFont typeface="Wingdings" panose="05000000000000000000" pitchFamily="2" charset="2"/>
              <a:buChar char="q"/>
            </a:pPr>
            <a:r>
              <a:rPr lang="en-US" sz="2800" dirty="0" smtClean="0"/>
              <a:t>Use </a:t>
            </a:r>
            <a:r>
              <a:rPr lang="en-US" sz="2800" dirty="0"/>
              <a:t>breathing exercises to activate both hemispheres of the brain: </a:t>
            </a:r>
          </a:p>
          <a:p>
            <a:pPr marL="742950" lvl="1" indent="-285750">
              <a:buFont typeface="Wingdings" panose="05000000000000000000" pitchFamily="2" charset="2"/>
              <a:buChar char="Ø"/>
            </a:pPr>
            <a:r>
              <a:rPr lang="en-US" sz="2800" dirty="0"/>
              <a:t>Breath in thru your left nostril and out your right for several minutes, then reverse the process. </a:t>
            </a:r>
          </a:p>
        </p:txBody>
      </p:sp>
    </p:spTree>
    <p:extLst>
      <p:ext uri="{BB962C8B-B14F-4D97-AF65-F5344CB8AC3E}">
        <p14:creationId xmlns:p14="http://schemas.microsoft.com/office/powerpoint/2010/main" val="34395845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615" y="762000"/>
            <a:ext cx="3718560" cy="3970318"/>
          </a:xfrm>
          <a:prstGeom prst="rect">
            <a:avLst/>
          </a:prstGeom>
        </p:spPr>
        <p:txBody>
          <a:bodyPr wrap="square">
            <a:spAutoFit/>
          </a:bodyPr>
          <a:lstStyle/>
          <a:p>
            <a:pPr marL="742950" lvl="1" indent="-285750">
              <a:buFont typeface="Wingdings" panose="05000000000000000000" pitchFamily="2" charset="2"/>
              <a:buChar char="Ø"/>
            </a:pPr>
            <a:r>
              <a:rPr lang="en-US" sz="2800" dirty="0"/>
              <a:t>Hold your breath as long as is comfortable so as to raise the carbon dioxide level in your brain. This is refreshing and calming and enhances intuition.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8041" y="0"/>
            <a:ext cx="5143500" cy="6858000"/>
          </a:xfrm>
          <a:prstGeom prst="rect">
            <a:avLst/>
          </a:prstGeom>
        </p:spPr>
      </p:pic>
    </p:spTree>
    <p:extLst>
      <p:ext uri="{BB962C8B-B14F-4D97-AF65-F5344CB8AC3E}">
        <p14:creationId xmlns:p14="http://schemas.microsoft.com/office/powerpoint/2010/main" val="36309044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 y="685800"/>
            <a:ext cx="3581400" cy="5078313"/>
          </a:xfrm>
          <a:prstGeom prst="rect">
            <a:avLst/>
          </a:prstGeom>
          <a:noFill/>
        </p:spPr>
        <p:txBody>
          <a:bodyPr wrap="square" rtlCol="0">
            <a:spAutoFit/>
          </a:bodyPr>
          <a:lstStyle/>
          <a:p>
            <a:r>
              <a:rPr lang="en-US" sz="3600" dirty="0" smtClean="0"/>
              <a:t>Chewing gum before a creativity session (but not during) will increase blood flow to the brain, thus stimulating the thinking process. </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269507"/>
            <a:ext cx="4648200" cy="6255702"/>
          </a:xfrm>
          <a:prstGeom prst="rect">
            <a:avLst/>
          </a:prstGeom>
        </p:spPr>
      </p:pic>
    </p:spTree>
    <p:extLst>
      <p:ext uri="{BB962C8B-B14F-4D97-AF65-F5344CB8AC3E}">
        <p14:creationId xmlns:p14="http://schemas.microsoft.com/office/powerpoint/2010/main" val="25678564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EFEB4"/>
        </a:solidFill>
        <a:effectLst/>
      </p:bgPr>
    </p:bg>
    <p:spTree>
      <p:nvGrpSpPr>
        <p:cNvPr id="1" name=""/>
        <p:cNvGrpSpPr/>
        <p:nvPr/>
      </p:nvGrpSpPr>
      <p:grpSpPr>
        <a:xfrm>
          <a:off x="0" y="0"/>
          <a:ext cx="0" cy="0"/>
          <a:chOff x="0" y="0"/>
          <a:chExt cx="0" cy="0"/>
        </a:xfrm>
      </p:grpSpPr>
      <p:sp>
        <p:nvSpPr>
          <p:cNvPr id="2" name="TextBox 1"/>
          <p:cNvSpPr txBox="1"/>
          <p:nvPr/>
        </p:nvSpPr>
        <p:spPr>
          <a:xfrm>
            <a:off x="381000" y="114485"/>
            <a:ext cx="8610600" cy="6247864"/>
          </a:xfrm>
          <a:prstGeom prst="rect">
            <a:avLst/>
          </a:prstGeom>
          <a:noFill/>
        </p:spPr>
        <p:txBody>
          <a:bodyPr wrap="square" rtlCol="0">
            <a:spAutoFit/>
          </a:bodyPr>
          <a:lstStyle/>
          <a:p>
            <a:r>
              <a:rPr lang="en-US" sz="3200" dirty="0" smtClean="0"/>
              <a:t>		</a:t>
            </a:r>
            <a:r>
              <a:rPr lang="en-US" sz="4000" dirty="0" smtClean="0"/>
              <a:t>Very Important:</a:t>
            </a:r>
          </a:p>
          <a:p>
            <a:endParaRPr lang="en-US" sz="3200" dirty="0" smtClean="0"/>
          </a:p>
          <a:p>
            <a:pPr marL="457200" indent="-457200">
              <a:buFont typeface="Wingdings" panose="05000000000000000000" pitchFamily="2" charset="2"/>
              <a:buChar char="Ø"/>
            </a:pPr>
            <a:r>
              <a:rPr lang="en-US" sz="3200" dirty="0" smtClean="0"/>
              <a:t>When you are working creatively (or studying or practicing a skill), do so for no more than </a:t>
            </a:r>
            <a:r>
              <a:rPr lang="en-US" sz="4000" b="1" dirty="0" smtClean="0"/>
              <a:t>90</a:t>
            </a:r>
            <a:r>
              <a:rPr lang="en-US" sz="3200" dirty="0" smtClean="0"/>
              <a:t> minutes. </a:t>
            </a:r>
            <a:endParaRPr lang="en-US" sz="3200" dirty="0" smtClean="0"/>
          </a:p>
          <a:p>
            <a:pPr marL="457200" indent="-457200">
              <a:buFont typeface="Wingdings" panose="05000000000000000000" pitchFamily="2" charset="2"/>
              <a:buChar char="Ø"/>
            </a:pPr>
            <a:r>
              <a:rPr lang="en-US" sz="3200" dirty="0" smtClean="0"/>
              <a:t>Neuroscientists </a:t>
            </a:r>
            <a:r>
              <a:rPr lang="en-US" sz="3200" dirty="0" smtClean="0"/>
              <a:t>have found that your brain needs time to rest after mental exertion so as to process the thinking into longer term memory and for continued creative consideration. </a:t>
            </a:r>
            <a:endParaRPr lang="en-US" sz="3200" dirty="0" smtClean="0"/>
          </a:p>
          <a:p>
            <a:pPr marL="457200" indent="-457200">
              <a:buFont typeface="Wingdings" panose="05000000000000000000" pitchFamily="2" charset="2"/>
              <a:buChar char="Ø"/>
            </a:pPr>
            <a:r>
              <a:rPr lang="en-US" sz="3200" dirty="0" smtClean="0"/>
              <a:t>So </a:t>
            </a:r>
            <a:r>
              <a:rPr lang="en-US" sz="3200" dirty="0" smtClean="0"/>
              <a:t>take a break and do something restful and enjoyable after 90 minutes of intense brain work. </a:t>
            </a:r>
            <a:endParaRPr lang="en-US" sz="3200" dirty="0"/>
          </a:p>
        </p:txBody>
      </p:sp>
    </p:spTree>
    <p:extLst>
      <p:ext uri="{BB962C8B-B14F-4D97-AF65-F5344CB8AC3E}">
        <p14:creationId xmlns:p14="http://schemas.microsoft.com/office/powerpoint/2010/main" val="25073044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81000" y="304800"/>
            <a:ext cx="8382000" cy="5693866"/>
          </a:xfrm>
          <a:prstGeom prst="rect">
            <a:avLst/>
          </a:prstGeom>
          <a:noFill/>
        </p:spPr>
        <p:txBody>
          <a:bodyPr wrap="square" rtlCol="0">
            <a:spAutoFit/>
          </a:bodyPr>
          <a:lstStyle/>
          <a:p>
            <a:pPr algn="ctr"/>
            <a:r>
              <a:rPr lang="en-US" sz="4000" dirty="0" smtClean="0"/>
              <a:t>90 minute magic!</a:t>
            </a:r>
          </a:p>
          <a:p>
            <a:pPr algn="ctr"/>
            <a:endParaRPr lang="en-US" sz="3600" dirty="0"/>
          </a:p>
          <a:p>
            <a:r>
              <a:rPr lang="en-US" sz="3600" dirty="0" smtClean="0"/>
              <a:t>There is something special about 90 minutes as regards the brain:</a:t>
            </a:r>
          </a:p>
          <a:p>
            <a:pPr algn="ctr"/>
            <a:endParaRPr lang="en-US" sz="3600" dirty="0" smtClean="0"/>
          </a:p>
          <a:p>
            <a:pPr marL="571500" indent="-571500">
              <a:buFont typeface="Wingdings" panose="05000000000000000000" pitchFamily="2" charset="2"/>
              <a:buChar char="§"/>
            </a:pPr>
            <a:r>
              <a:rPr lang="en-US" sz="3600" dirty="0" smtClean="0"/>
              <a:t>The sleeping brain goes thru a 90 minute cycle of different brain waves.</a:t>
            </a:r>
          </a:p>
          <a:p>
            <a:endParaRPr lang="en-US" sz="3600" dirty="0" smtClean="0"/>
          </a:p>
          <a:p>
            <a:pPr marL="571500" indent="-571500">
              <a:buFont typeface="Wingdings" panose="05000000000000000000" pitchFamily="2" charset="2"/>
              <a:buChar char="§"/>
            </a:pPr>
            <a:r>
              <a:rPr lang="en-US" sz="3600" dirty="0" smtClean="0"/>
              <a:t>The waking brain needs rest after 90 minutes of focused thinking.</a:t>
            </a:r>
            <a:endParaRPr lang="en-US" sz="3600" dirty="0"/>
          </a:p>
        </p:txBody>
      </p:sp>
    </p:spTree>
    <p:extLst>
      <p:ext uri="{BB962C8B-B14F-4D97-AF65-F5344CB8AC3E}">
        <p14:creationId xmlns:p14="http://schemas.microsoft.com/office/powerpoint/2010/main" val="25159023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 y="1600200"/>
            <a:ext cx="9175750" cy="5257800"/>
          </a:xfrm>
          <a:prstGeom prst="rect">
            <a:avLst/>
          </a:prstGeom>
        </p:spPr>
      </p:pic>
      <p:sp>
        <p:nvSpPr>
          <p:cNvPr id="5" name="TextBox 4"/>
          <p:cNvSpPr txBox="1"/>
          <p:nvPr/>
        </p:nvSpPr>
        <p:spPr>
          <a:xfrm>
            <a:off x="228600" y="457200"/>
            <a:ext cx="8686800" cy="707886"/>
          </a:xfrm>
          <a:prstGeom prst="rect">
            <a:avLst/>
          </a:prstGeom>
          <a:noFill/>
        </p:spPr>
        <p:txBody>
          <a:bodyPr wrap="square" rtlCol="0">
            <a:spAutoFit/>
          </a:bodyPr>
          <a:lstStyle/>
          <a:p>
            <a:pPr algn="ctr"/>
            <a:r>
              <a:rPr lang="en-US" sz="4000" dirty="0" smtClean="0"/>
              <a:t>The 90 minute human sleep cycle </a:t>
            </a:r>
            <a:endParaRPr lang="en-US" sz="4000" dirty="0"/>
          </a:p>
        </p:txBody>
      </p:sp>
    </p:spTree>
    <p:extLst>
      <p:ext uri="{BB962C8B-B14F-4D97-AF65-F5344CB8AC3E}">
        <p14:creationId xmlns:p14="http://schemas.microsoft.com/office/powerpoint/2010/main" val="6808422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81000" y="381000"/>
            <a:ext cx="8305800" cy="5509200"/>
          </a:xfrm>
          <a:prstGeom prst="rect">
            <a:avLst/>
          </a:prstGeom>
          <a:noFill/>
        </p:spPr>
        <p:txBody>
          <a:bodyPr wrap="square" rtlCol="0">
            <a:spAutoFit/>
          </a:bodyPr>
          <a:lstStyle/>
          <a:p>
            <a:r>
              <a:rPr lang="en-US" sz="3200" dirty="0" smtClean="0"/>
              <a:t>Your best strategy for creative work may be to use the 90 minute cycle:</a:t>
            </a:r>
          </a:p>
          <a:p>
            <a:endParaRPr lang="en-US" sz="3200" dirty="0" smtClean="0"/>
          </a:p>
          <a:p>
            <a:pPr marL="285750" indent="-285750">
              <a:buFont typeface="Wingdings" panose="05000000000000000000" pitchFamily="2" charset="2"/>
              <a:buChar char="q"/>
            </a:pPr>
            <a:r>
              <a:rPr lang="en-US" sz="3200" dirty="0" smtClean="0"/>
              <a:t>Write for 90 minutes in the morning.</a:t>
            </a:r>
          </a:p>
          <a:p>
            <a:pPr marL="285750" indent="-285750">
              <a:buFont typeface="Wingdings" panose="05000000000000000000" pitchFamily="2" charset="2"/>
              <a:buChar char="q"/>
            </a:pPr>
            <a:r>
              <a:rPr lang="en-US" sz="3200" dirty="0" smtClean="0"/>
              <a:t>Relax or do something not mind intensive for 20 or 30 minutes. </a:t>
            </a:r>
          </a:p>
          <a:p>
            <a:pPr marL="285750" indent="-285750">
              <a:buFont typeface="Wingdings" panose="05000000000000000000" pitchFamily="2" charset="2"/>
              <a:buChar char="q"/>
            </a:pPr>
            <a:r>
              <a:rPr lang="en-US" sz="3200" dirty="0" smtClean="0"/>
              <a:t>Do another 90 minute writing session.</a:t>
            </a:r>
          </a:p>
          <a:p>
            <a:pPr marL="285750" indent="-285750">
              <a:buFont typeface="Wingdings" panose="05000000000000000000" pitchFamily="2" charset="2"/>
              <a:buChar char="q"/>
            </a:pPr>
            <a:r>
              <a:rPr lang="en-US" sz="3200" dirty="0" smtClean="0"/>
              <a:t>Then another 30 minute relaxation session.</a:t>
            </a:r>
          </a:p>
          <a:p>
            <a:pPr marL="285750" indent="-285750">
              <a:buFont typeface="Wingdings" panose="05000000000000000000" pitchFamily="2" charset="2"/>
              <a:buChar char="q"/>
            </a:pPr>
            <a:r>
              <a:rPr lang="en-US" sz="3200" dirty="0" smtClean="0"/>
              <a:t>Lunch </a:t>
            </a:r>
            <a:r>
              <a:rPr lang="en-US" sz="3200" dirty="0" smtClean="0"/>
              <a:t>and an afternoon 90 minute nap</a:t>
            </a:r>
            <a:r>
              <a:rPr lang="en-US" sz="3200" dirty="0" smtClean="0"/>
              <a:t>.</a:t>
            </a:r>
          </a:p>
          <a:p>
            <a:pPr marL="285750" indent="-285750">
              <a:buFont typeface="Wingdings" panose="05000000000000000000" pitchFamily="2" charset="2"/>
              <a:buChar char="q"/>
            </a:pPr>
            <a:r>
              <a:rPr lang="en-US" sz="3200" dirty="0" smtClean="0"/>
              <a:t>Repeat in the afternoon or evening if you’re really ambitious.</a:t>
            </a:r>
            <a:endParaRPr lang="en-US" sz="3200" dirty="0"/>
          </a:p>
        </p:txBody>
      </p:sp>
    </p:spTree>
    <p:extLst>
      <p:ext uri="{BB962C8B-B14F-4D97-AF65-F5344CB8AC3E}">
        <p14:creationId xmlns:p14="http://schemas.microsoft.com/office/powerpoint/2010/main" val="5668471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0" y="609600"/>
            <a:ext cx="7391400" cy="707886"/>
          </a:xfrm>
          <a:prstGeom prst="rect">
            <a:avLst/>
          </a:prstGeom>
          <a:noFill/>
        </p:spPr>
        <p:txBody>
          <a:bodyPr wrap="square" rtlCol="0">
            <a:spAutoFit/>
          </a:bodyPr>
          <a:lstStyle/>
          <a:p>
            <a:pPr algn="ctr"/>
            <a:r>
              <a:rPr lang="en-US" sz="4000" dirty="0" smtClean="0"/>
              <a:t>Also Very Important</a:t>
            </a:r>
            <a:endParaRPr lang="en-US" sz="4000" dirty="0"/>
          </a:p>
        </p:txBody>
      </p:sp>
      <p:sp>
        <p:nvSpPr>
          <p:cNvPr id="4" name="TextBox 3"/>
          <p:cNvSpPr txBox="1"/>
          <p:nvPr/>
        </p:nvSpPr>
        <p:spPr>
          <a:xfrm>
            <a:off x="152400" y="1524000"/>
            <a:ext cx="8839200" cy="4708981"/>
          </a:xfrm>
          <a:prstGeom prst="rect">
            <a:avLst/>
          </a:prstGeom>
          <a:noFill/>
        </p:spPr>
        <p:txBody>
          <a:bodyPr wrap="square" rtlCol="0">
            <a:spAutoFit/>
          </a:bodyPr>
          <a:lstStyle/>
          <a:p>
            <a:pPr marL="571500" indent="-571500">
              <a:buFont typeface="Courier New" panose="02070309020205020404" pitchFamily="49" charset="0"/>
              <a:buChar char="o"/>
            </a:pPr>
            <a:r>
              <a:rPr lang="en-US" sz="3600" dirty="0" smtClean="0"/>
              <a:t>Creativity is a deliberate act of </a:t>
            </a:r>
            <a:r>
              <a:rPr lang="en-US" sz="4000" b="1" dirty="0" smtClean="0"/>
              <a:t>will</a:t>
            </a:r>
            <a:r>
              <a:rPr lang="en-US" sz="3600" dirty="0" smtClean="0"/>
              <a:t>. </a:t>
            </a:r>
            <a:endParaRPr lang="en-US" sz="3600" dirty="0" smtClean="0"/>
          </a:p>
          <a:p>
            <a:pPr marL="571500" indent="-571500">
              <a:buFont typeface="Courier New" panose="02070309020205020404" pitchFamily="49" charset="0"/>
              <a:buChar char="o"/>
            </a:pPr>
            <a:r>
              <a:rPr lang="en-US" sz="3600" dirty="0" smtClean="0"/>
              <a:t>Using </a:t>
            </a:r>
            <a:r>
              <a:rPr lang="en-US" sz="3600" dirty="0" smtClean="0"/>
              <a:t>the neuro techniques will </a:t>
            </a:r>
            <a:r>
              <a:rPr lang="en-US" sz="4000" b="1" dirty="0" smtClean="0"/>
              <a:t>prepare</a:t>
            </a:r>
            <a:r>
              <a:rPr lang="en-US" sz="3600" dirty="0" smtClean="0"/>
              <a:t> you to think creatively. </a:t>
            </a:r>
            <a:endParaRPr lang="en-US" sz="3600" dirty="0" smtClean="0"/>
          </a:p>
          <a:p>
            <a:pPr marL="571500" indent="-571500">
              <a:buFont typeface="Courier New" panose="02070309020205020404" pitchFamily="49" charset="0"/>
              <a:buChar char="o"/>
            </a:pPr>
            <a:r>
              <a:rPr lang="en-US" sz="3600" dirty="0" smtClean="0"/>
              <a:t>But </a:t>
            </a:r>
            <a:r>
              <a:rPr lang="en-US" sz="3600" dirty="0" smtClean="0"/>
              <a:t>they don’t automatically make you more creative. </a:t>
            </a:r>
            <a:endParaRPr lang="en-US" sz="3600" dirty="0" smtClean="0"/>
          </a:p>
          <a:p>
            <a:pPr marL="571500" indent="-571500">
              <a:buFont typeface="Courier New" panose="02070309020205020404" pitchFamily="49" charset="0"/>
              <a:buChar char="o"/>
            </a:pPr>
            <a:r>
              <a:rPr lang="en-US" sz="3600" dirty="0" smtClean="0"/>
              <a:t>You </a:t>
            </a:r>
            <a:r>
              <a:rPr lang="en-US" sz="3600" dirty="0" smtClean="0"/>
              <a:t>must </a:t>
            </a:r>
            <a:r>
              <a:rPr lang="en-US" sz="4000" b="1" dirty="0" smtClean="0"/>
              <a:t>decide</a:t>
            </a:r>
            <a:r>
              <a:rPr lang="en-US" sz="3600" dirty="0" smtClean="0"/>
              <a:t> to be more creative and put significant conscious effort into your creativity for the techniques to work</a:t>
            </a:r>
            <a:r>
              <a:rPr lang="en-US" dirty="0" smtClean="0"/>
              <a:t>.</a:t>
            </a:r>
            <a:endParaRPr lang="en-US" dirty="0"/>
          </a:p>
        </p:txBody>
      </p:sp>
    </p:spTree>
    <p:extLst>
      <p:ext uri="{BB962C8B-B14F-4D97-AF65-F5344CB8AC3E}">
        <p14:creationId xmlns:p14="http://schemas.microsoft.com/office/powerpoint/2010/main" val="22352934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28600" y="152400"/>
            <a:ext cx="8763000" cy="5509200"/>
          </a:xfrm>
          <a:prstGeom prst="rect">
            <a:avLst/>
          </a:prstGeom>
          <a:noFill/>
        </p:spPr>
        <p:txBody>
          <a:bodyPr wrap="square" rtlCol="0">
            <a:spAutoFit/>
          </a:bodyPr>
          <a:lstStyle/>
          <a:p>
            <a:pPr marL="457200" indent="-457200">
              <a:buFont typeface="Courier New" panose="02070309020205020404" pitchFamily="49" charset="0"/>
              <a:buChar char="o"/>
            </a:pPr>
            <a:r>
              <a:rPr lang="en-US" sz="3200" dirty="0" smtClean="0"/>
              <a:t>The brain likes to operate on as little energy as possible. </a:t>
            </a:r>
            <a:r>
              <a:rPr lang="en-US" sz="3200" dirty="0" smtClean="0"/>
              <a:t>That’s why we form habits.</a:t>
            </a:r>
            <a:endParaRPr lang="en-US" sz="3200" dirty="0" smtClean="0"/>
          </a:p>
          <a:p>
            <a:pPr marL="457200" indent="-457200">
              <a:buFont typeface="Courier New" panose="02070309020205020404" pitchFamily="49" charset="0"/>
              <a:buChar char="o"/>
            </a:pPr>
            <a:r>
              <a:rPr lang="en-US" sz="3200" dirty="0" smtClean="0"/>
              <a:t>But when we are creative, we are doing something </a:t>
            </a:r>
            <a:r>
              <a:rPr lang="en-US" sz="3200" dirty="0" smtClean="0"/>
              <a:t>unusual, using more energy. </a:t>
            </a:r>
            <a:endParaRPr lang="en-US" sz="3200" dirty="0" smtClean="0"/>
          </a:p>
          <a:p>
            <a:pPr marL="457200" indent="-457200">
              <a:buFont typeface="Courier New" panose="02070309020205020404" pitchFamily="49" charset="0"/>
              <a:buChar char="o"/>
            </a:pPr>
            <a:r>
              <a:rPr lang="en-US" sz="3200" dirty="0" smtClean="0"/>
              <a:t>So </a:t>
            </a:r>
            <a:r>
              <a:rPr lang="en-US" sz="3200" dirty="0" smtClean="0"/>
              <a:t>we have to force ourselves to be creative. </a:t>
            </a:r>
          </a:p>
          <a:p>
            <a:pPr marL="457200" indent="-457200">
              <a:buFont typeface="Courier New" panose="02070309020205020404" pitchFamily="49" charset="0"/>
              <a:buChar char="o"/>
            </a:pPr>
            <a:r>
              <a:rPr lang="en-US" sz="3200" dirty="0" smtClean="0"/>
              <a:t>We have to move our minds out of their ordinary channels. </a:t>
            </a:r>
          </a:p>
          <a:p>
            <a:pPr marL="457200" indent="-457200">
              <a:buFont typeface="Courier New" panose="02070309020205020404" pitchFamily="49" charset="0"/>
              <a:buChar char="o"/>
            </a:pPr>
            <a:r>
              <a:rPr lang="en-US" sz="3200" dirty="0" smtClean="0"/>
              <a:t>So when you want to be creative, you have to be very aware of yourself, </a:t>
            </a:r>
          </a:p>
          <a:p>
            <a:pPr marL="457200" indent="-457200">
              <a:buFont typeface="Courier New" panose="02070309020205020404" pitchFamily="49" charset="0"/>
              <a:buChar char="o"/>
            </a:pPr>
            <a:r>
              <a:rPr lang="en-US" sz="3200" dirty="0" smtClean="0"/>
              <a:t>and </a:t>
            </a:r>
            <a:r>
              <a:rPr lang="en-US" sz="3200" b="1" dirty="0" smtClean="0"/>
              <a:t>not</a:t>
            </a:r>
            <a:r>
              <a:rPr lang="en-US" sz="3200" dirty="0" smtClean="0"/>
              <a:t> allow your mind to slip into its ordinary way of functioning. </a:t>
            </a:r>
            <a:endParaRPr lang="en-US" sz="3200" dirty="0"/>
          </a:p>
        </p:txBody>
      </p:sp>
    </p:spTree>
    <p:extLst>
      <p:ext uri="{BB962C8B-B14F-4D97-AF65-F5344CB8AC3E}">
        <p14:creationId xmlns:p14="http://schemas.microsoft.com/office/powerpoint/2010/main" val="23807602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 y="381000"/>
            <a:ext cx="8915400" cy="6463308"/>
          </a:xfrm>
          <a:prstGeom prst="rect">
            <a:avLst/>
          </a:prstGeom>
          <a:noFill/>
        </p:spPr>
        <p:txBody>
          <a:bodyPr wrap="square" rtlCol="0">
            <a:spAutoFit/>
          </a:bodyPr>
          <a:lstStyle/>
          <a:p>
            <a:r>
              <a:rPr lang="en-US" sz="3200" dirty="0" smtClean="0"/>
              <a:t>Now your creativity is activated and you are ready to write. As you write, here are some things to do and to avoid:</a:t>
            </a:r>
          </a:p>
          <a:p>
            <a:endParaRPr lang="en-US" dirty="0" smtClean="0"/>
          </a:p>
          <a:p>
            <a:pPr marL="800100" lvl="1" indent="-342900">
              <a:buFont typeface="Wingdings" panose="05000000000000000000" pitchFamily="2" charset="2"/>
              <a:buChar char="v"/>
            </a:pPr>
            <a:r>
              <a:rPr lang="en-US" sz="3600" b="1" dirty="0" smtClean="0">
                <a:solidFill>
                  <a:srgbClr val="FF0000"/>
                </a:solidFill>
              </a:rPr>
              <a:t>Reject </a:t>
            </a:r>
            <a:r>
              <a:rPr lang="en-US" sz="3600" b="1" dirty="0">
                <a:solidFill>
                  <a:srgbClr val="FF0000"/>
                </a:solidFill>
              </a:rPr>
              <a:t>your first thoughts when writing a </a:t>
            </a:r>
            <a:r>
              <a:rPr lang="en-US" sz="3600" b="1" dirty="0" smtClean="0">
                <a:solidFill>
                  <a:srgbClr val="FF0000"/>
                </a:solidFill>
              </a:rPr>
              <a:t>poem</a:t>
            </a:r>
            <a:r>
              <a:rPr lang="en-US" sz="3200" dirty="0"/>
              <a:t> </a:t>
            </a:r>
            <a:r>
              <a:rPr lang="en-US" sz="3600" b="1" dirty="0" smtClean="0">
                <a:solidFill>
                  <a:srgbClr val="FF0000"/>
                </a:solidFill>
              </a:rPr>
              <a:t>or story. </a:t>
            </a:r>
          </a:p>
          <a:p>
            <a:pPr lvl="1"/>
            <a:r>
              <a:rPr lang="en-US" sz="2800" dirty="0"/>
              <a:t>	</a:t>
            </a:r>
            <a:endParaRPr lang="en-US" sz="2800" dirty="0" smtClean="0"/>
          </a:p>
          <a:p>
            <a:pPr lvl="1"/>
            <a:r>
              <a:rPr lang="en-US" sz="2800" dirty="0" smtClean="0"/>
              <a:t>The </a:t>
            </a:r>
            <a:r>
              <a:rPr lang="en-US" sz="2800" dirty="0"/>
              <a:t>first words that come to mind when thinking about a subject are usually clichés. These are the same words that probably occur to everyone about </a:t>
            </a:r>
            <a:r>
              <a:rPr lang="en-US" sz="2800" dirty="0" smtClean="0"/>
              <a:t>that </a:t>
            </a:r>
            <a:r>
              <a:rPr lang="en-US" sz="2800" dirty="0"/>
              <a:t>subject. Use your right brain to obtain unusual word and idea combinations. Don’t put any restrictions on your thinking. </a:t>
            </a:r>
            <a:r>
              <a:rPr lang="en-US" sz="2800" dirty="0" smtClean="0"/>
              <a:t>		</a:t>
            </a:r>
            <a:r>
              <a:rPr lang="en-US" sz="3600" b="1" dirty="0" smtClean="0"/>
              <a:t>Step </a:t>
            </a:r>
            <a:r>
              <a:rPr lang="en-US" sz="3600" b="1" dirty="0"/>
              <a:t>away from the cliché. </a:t>
            </a:r>
          </a:p>
          <a:p>
            <a:pPr lvl="1"/>
            <a:endParaRPr lang="en-US" sz="2400" dirty="0"/>
          </a:p>
        </p:txBody>
      </p:sp>
    </p:spTree>
    <p:extLst>
      <p:ext uri="{BB962C8B-B14F-4D97-AF65-F5344CB8AC3E}">
        <p14:creationId xmlns:p14="http://schemas.microsoft.com/office/powerpoint/2010/main" val="37149298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4063" y="4011"/>
            <a:ext cx="8991600" cy="6986528"/>
          </a:xfrm>
          <a:prstGeom prst="rect">
            <a:avLst/>
          </a:prstGeom>
        </p:spPr>
        <p:txBody>
          <a:bodyPr wrap="square">
            <a:spAutoFit/>
          </a:bodyPr>
          <a:lstStyle/>
          <a:p>
            <a:pPr lvl="1"/>
            <a:r>
              <a:rPr lang="en-US" sz="3200" dirty="0"/>
              <a:t>Exercise: </a:t>
            </a:r>
            <a:r>
              <a:rPr lang="en-US" sz="3200" dirty="0" smtClean="0"/>
              <a:t>   Visualize </a:t>
            </a:r>
            <a:r>
              <a:rPr lang="en-US" sz="3200" dirty="0"/>
              <a:t>a sunset on the ocean or </a:t>
            </a:r>
            <a:r>
              <a:rPr lang="en-US" sz="3200" dirty="0" smtClean="0"/>
              <a:t>a mountain </a:t>
            </a:r>
            <a:r>
              <a:rPr lang="en-US" sz="3200" dirty="0"/>
              <a:t>range. </a:t>
            </a:r>
            <a:r>
              <a:rPr lang="en-US" sz="3200" dirty="0" smtClean="0"/>
              <a:t>  Something </a:t>
            </a:r>
            <a:r>
              <a:rPr lang="en-US" sz="3200" dirty="0"/>
              <a:t>familiar. </a:t>
            </a:r>
            <a:endParaRPr lang="en-US" sz="3200" dirty="0" smtClean="0"/>
          </a:p>
          <a:p>
            <a:pPr lvl="1"/>
            <a:endParaRPr lang="en-US" sz="3200" dirty="0"/>
          </a:p>
          <a:p>
            <a:pPr lvl="1"/>
            <a:r>
              <a:rPr lang="en-US" sz="3200" dirty="0" smtClean="0"/>
              <a:t>Then </a:t>
            </a:r>
            <a:r>
              <a:rPr lang="en-US" sz="3200" dirty="0"/>
              <a:t>visualize a sunset as if you are on a moon of Jupiter. </a:t>
            </a:r>
            <a:endParaRPr lang="en-US" sz="3200" dirty="0" smtClean="0"/>
          </a:p>
          <a:p>
            <a:pPr lvl="1"/>
            <a:endParaRPr lang="en-US" sz="3200" dirty="0"/>
          </a:p>
          <a:p>
            <a:pPr lvl="1"/>
            <a:r>
              <a:rPr lang="en-US" sz="3200" dirty="0" smtClean="0"/>
              <a:t>Which did you find more difficult?</a:t>
            </a:r>
          </a:p>
          <a:p>
            <a:pPr lvl="1"/>
            <a:endParaRPr lang="en-US" sz="3200" dirty="0"/>
          </a:p>
          <a:p>
            <a:pPr lvl="1"/>
            <a:r>
              <a:rPr lang="en-US" sz="3200" dirty="0" smtClean="0"/>
              <a:t>Visualizing something unfamiliar, which goes completely beyond our experience, requires more imagination, energy, and brain resources. </a:t>
            </a:r>
          </a:p>
          <a:p>
            <a:pPr lvl="1"/>
            <a:endParaRPr lang="en-US" sz="3200" dirty="0"/>
          </a:p>
          <a:p>
            <a:pPr lvl="1"/>
            <a:r>
              <a:rPr lang="en-US" sz="3200" dirty="0" smtClean="0"/>
              <a:t>But the result is something new, different, original.</a:t>
            </a:r>
            <a:endParaRPr lang="en-US" sz="3200" dirty="0"/>
          </a:p>
        </p:txBody>
      </p:sp>
    </p:spTree>
    <p:extLst>
      <p:ext uri="{BB962C8B-B14F-4D97-AF65-F5344CB8AC3E}">
        <p14:creationId xmlns:p14="http://schemas.microsoft.com/office/powerpoint/2010/main" val="23484807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228600"/>
            <a:ext cx="8382000" cy="5878532"/>
          </a:xfrm>
          <a:prstGeom prst="rect">
            <a:avLst/>
          </a:prstGeom>
        </p:spPr>
        <p:txBody>
          <a:bodyPr wrap="square">
            <a:spAutoFit/>
          </a:bodyPr>
          <a:lstStyle/>
          <a:p>
            <a:pPr marL="457200" indent="-457200">
              <a:buFont typeface="Wingdings" panose="05000000000000000000" pitchFamily="2" charset="2"/>
              <a:buChar char="v"/>
            </a:pPr>
            <a:r>
              <a:rPr lang="en-US" sz="4000" dirty="0"/>
              <a:t>Use </a:t>
            </a:r>
            <a:r>
              <a:rPr lang="en-US" sz="4000" b="1" dirty="0" smtClean="0">
                <a:solidFill>
                  <a:srgbClr val="7030A0"/>
                </a:solidFill>
              </a:rPr>
              <a:t>Forced Association </a:t>
            </a:r>
            <a:r>
              <a:rPr lang="en-US" sz="4000" dirty="0"/>
              <a:t>to generate fresh ideas: </a:t>
            </a:r>
            <a:endParaRPr lang="en-US" sz="4000" dirty="0" smtClean="0"/>
          </a:p>
          <a:p>
            <a:endParaRPr lang="en-US" sz="4000" dirty="0" smtClean="0"/>
          </a:p>
          <a:p>
            <a:r>
              <a:rPr lang="en-US" sz="3200" dirty="0" smtClean="0"/>
              <a:t>Pick </a:t>
            </a:r>
            <a:r>
              <a:rPr lang="en-US" sz="3200" dirty="0"/>
              <a:t>a word at random from a dictionary and relate it to the word or idea you are considering. Your mind’s natural pattern seeking will generate a connection. Do this several times to obtain several perspectives on the idea. Then use your left, analytical/ rational brain to consider all the possibilities you’ve generated. Use those that are most interesting or </a:t>
            </a:r>
            <a:r>
              <a:rPr lang="en-US" sz="3200" dirty="0" smtClean="0"/>
              <a:t>appropriate.</a:t>
            </a:r>
            <a:endParaRPr lang="en-US" sz="3200" dirty="0"/>
          </a:p>
        </p:txBody>
      </p:sp>
    </p:spTree>
    <p:extLst>
      <p:ext uri="{BB962C8B-B14F-4D97-AF65-F5344CB8AC3E}">
        <p14:creationId xmlns:p14="http://schemas.microsoft.com/office/powerpoint/2010/main" val="30085074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21657" y="228600"/>
            <a:ext cx="9144000" cy="6001643"/>
          </a:xfrm>
          <a:prstGeom prst="rect">
            <a:avLst/>
          </a:prstGeom>
          <a:noFill/>
        </p:spPr>
        <p:txBody>
          <a:bodyPr wrap="square" rtlCol="0">
            <a:spAutoFit/>
          </a:bodyPr>
          <a:lstStyle/>
          <a:p>
            <a:pPr algn="ctr"/>
            <a:r>
              <a:rPr lang="en-US" sz="4000" dirty="0" smtClean="0">
                <a:solidFill>
                  <a:srgbClr val="FFFF00"/>
                </a:solidFill>
              </a:rPr>
              <a:t>Exercise: Forced Association</a:t>
            </a:r>
          </a:p>
          <a:p>
            <a:pPr algn="ctr"/>
            <a:endParaRPr lang="en-US" sz="3200" dirty="0" smtClean="0">
              <a:solidFill>
                <a:srgbClr val="FFFF00"/>
              </a:solidFill>
            </a:endParaRPr>
          </a:p>
          <a:p>
            <a:pPr algn="ctr"/>
            <a:r>
              <a:rPr lang="en-US" sz="4000" dirty="0" smtClean="0">
                <a:solidFill>
                  <a:srgbClr val="FFFF00"/>
                </a:solidFill>
              </a:rPr>
              <a:t>“It was a dark and stormy night.”</a:t>
            </a:r>
          </a:p>
          <a:p>
            <a:pPr algn="ctr"/>
            <a:endParaRPr lang="en-US" sz="3200" dirty="0">
              <a:solidFill>
                <a:srgbClr val="FFFF00"/>
              </a:solidFill>
            </a:endParaRPr>
          </a:p>
          <a:p>
            <a:pPr algn="ctr"/>
            <a:r>
              <a:rPr lang="en-US" sz="4000" dirty="0" smtClean="0">
                <a:solidFill>
                  <a:srgbClr val="FFFF00"/>
                </a:solidFill>
              </a:rPr>
              <a:t>Force Words from dictionary:</a:t>
            </a:r>
          </a:p>
          <a:p>
            <a:endParaRPr lang="en-US" sz="3200" dirty="0" smtClean="0">
              <a:solidFill>
                <a:srgbClr val="FFFF00"/>
              </a:solidFill>
            </a:endParaRPr>
          </a:p>
          <a:p>
            <a:endParaRPr lang="en-US" sz="3200" dirty="0" smtClean="0">
              <a:solidFill>
                <a:srgbClr val="FFFF00"/>
              </a:solidFill>
            </a:endParaRPr>
          </a:p>
          <a:p>
            <a:endParaRPr lang="en-US" sz="3200" dirty="0" smtClean="0">
              <a:solidFill>
                <a:srgbClr val="FFFF00"/>
              </a:solidFill>
            </a:endParaRPr>
          </a:p>
          <a:p>
            <a:pPr algn="ctr"/>
            <a:endParaRPr lang="en-US" sz="3200" dirty="0" smtClean="0">
              <a:solidFill>
                <a:srgbClr val="FFFF00"/>
              </a:solidFill>
            </a:endParaRPr>
          </a:p>
          <a:p>
            <a:pPr algn="ctr"/>
            <a:r>
              <a:rPr lang="en-US" sz="4000" dirty="0" smtClean="0">
                <a:solidFill>
                  <a:srgbClr val="FFFF00"/>
                </a:solidFill>
              </a:rPr>
              <a:t>Revised sentence:</a:t>
            </a:r>
            <a:endParaRPr lang="en-US" sz="4000" dirty="0">
              <a:solidFill>
                <a:srgbClr val="FFFF00"/>
              </a:solidFill>
            </a:endParaRPr>
          </a:p>
          <a:p>
            <a:pPr algn="ctr"/>
            <a:endParaRPr lang="en-US" sz="3200" dirty="0"/>
          </a:p>
        </p:txBody>
      </p:sp>
    </p:spTree>
    <p:extLst>
      <p:ext uri="{BB962C8B-B14F-4D97-AF65-F5344CB8AC3E}">
        <p14:creationId xmlns:p14="http://schemas.microsoft.com/office/powerpoint/2010/main" val="14727194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152400"/>
            <a:ext cx="9143999" cy="6432530"/>
          </a:xfrm>
          <a:prstGeom prst="rect">
            <a:avLst/>
          </a:prstGeom>
          <a:noFill/>
        </p:spPr>
        <p:txBody>
          <a:bodyPr wrap="square" rtlCol="0">
            <a:spAutoFit/>
          </a:bodyPr>
          <a:lstStyle/>
          <a:p>
            <a:pPr marL="742950" lvl="1" indent="-285750">
              <a:buFont typeface="Wingdings" panose="05000000000000000000" pitchFamily="2" charset="2"/>
              <a:buChar char="v"/>
            </a:pPr>
            <a:r>
              <a:rPr lang="en-US" sz="4000" b="1" dirty="0" smtClean="0">
                <a:solidFill>
                  <a:srgbClr val="FF0000"/>
                </a:solidFill>
              </a:rPr>
              <a:t>Don’t just describe, transform!</a:t>
            </a:r>
          </a:p>
          <a:p>
            <a:pPr lvl="1"/>
            <a:endParaRPr lang="en-US" sz="2800" dirty="0" smtClean="0"/>
          </a:p>
          <a:p>
            <a:pPr lvl="1"/>
            <a:r>
              <a:rPr lang="en-US" sz="2800" dirty="0" smtClean="0"/>
              <a:t>Many poets </a:t>
            </a:r>
            <a:r>
              <a:rPr lang="en-US" sz="2800" dirty="0"/>
              <a:t>are content with just describing an image or situation as exactly or as beautifully as possible. </a:t>
            </a:r>
            <a:r>
              <a:rPr lang="en-US" sz="2800" dirty="0" smtClean="0"/>
              <a:t>Often this requires skill. But </a:t>
            </a:r>
            <a:r>
              <a:rPr lang="en-US" sz="2800" dirty="0"/>
              <a:t>great poems transform the image in some way-- make it extraordinary, magical, and rich with new meaning. </a:t>
            </a:r>
            <a:endParaRPr lang="en-US" sz="2800" dirty="0" smtClean="0"/>
          </a:p>
          <a:p>
            <a:pPr lvl="1"/>
            <a:endParaRPr lang="en-US" sz="2800" dirty="0"/>
          </a:p>
          <a:p>
            <a:pPr lvl="1"/>
            <a:r>
              <a:rPr lang="en-US" sz="2800" dirty="0" smtClean="0"/>
              <a:t>Allow </a:t>
            </a:r>
            <a:r>
              <a:rPr lang="en-US" sz="2800" dirty="0"/>
              <a:t>your right brain to consider </a:t>
            </a:r>
            <a:r>
              <a:rPr lang="en-US" sz="2800" b="1" dirty="0"/>
              <a:t>extreme metaphors</a:t>
            </a:r>
            <a:r>
              <a:rPr lang="en-US" sz="2800" dirty="0"/>
              <a:t>, </a:t>
            </a:r>
            <a:r>
              <a:rPr lang="en-US" sz="2800" b="1" dirty="0"/>
              <a:t>bizarre images</a:t>
            </a:r>
            <a:r>
              <a:rPr lang="en-US" sz="2800" dirty="0"/>
              <a:t>, and </a:t>
            </a:r>
            <a:r>
              <a:rPr lang="en-US" sz="2800" b="1" dirty="0"/>
              <a:t>outré juxtapositions </a:t>
            </a:r>
            <a:r>
              <a:rPr lang="en-US" sz="2800" dirty="0"/>
              <a:t>of words. Stand your idea on its head. Stretch it to its extreme. Turn it inside out. </a:t>
            </a:r>
            <a:r>
              <a:rPr lang="en-US" sz="2800" dirty="0" smtClean="0"/>
              <a:t>Make </a:t>
            </a:r>
            <a:r>
              <a:rPr lang="en-US" sz="2800" dirty="0"/>
              <a:t>it dance</a:t>
            </a:r>
            <a:r>
              <a:rPr lang="en-US" sz="2800" dirty="0" smtClean="0"/>
              <a:t>.</a:t>
            </a:r>
          </a:p>
          <a:p>
            <a:pPr lvl="1"/>
            <a:endParaRPr lang="en-US" sz="2800" dirty="0"/>
          </a:p>
          <a:p>
            <a:pPr lvl="1"/>
            <a:r>
              <a:rPr lang="en-US" sz="2800" dirty="0" smtClean="0"/>
              <a:t>	Example poem: </a:t>
            </a:r>
            <a:r>
              <a:rPr lang="en-US" sz="2800" i="1" dirty="0" smtClean="0"/>
              <a:t>The Odd Couple</a:t>
            </a:r>
            <a:endParaRPr lang="en-US" sz="2800" i="1" dirty="0"/>
          </a:p>
        </p:txBody>
      </p:sp>
    </p:spTree>
    <p:extLst>
      <p:ext uri="{BB962C8B-B14F-4D97-AF65-F5344CB8AC3E}">
        <p14:creationId xmlns:p14="http://schemas.microsoft.com/office/powerpoint/2010/main" val="11583569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illifes 002"/>
          <p:cNvPicPr>
            <a:picLocks noChangeAspect="1" noChangeArrowheads="1"/>
          </p:cNvPicPr>
          <p:nvPr/>
        </p:nvPicPr>
        <p:blipFill>
          <a:blip r:embed="rId3" cstate="print">
            <a:extLst>
              <a:ext uri="{28A0092B-C50C-407E-A947-70E740481C1C}">
                <a14:useLocalDpi xmlns:a14="http://schemas.microsoft.com/office/drawing/2010/main" val="0"/>
              </a:ext>
            </a:extLst>
          </a:blip>
          <a:srcRect l="3703" t="12038" r="3241" b="6482"/>
          <a:stretch>
            <a:fillRect/>
          </a:stretch>
        </p:blipFill>
        <p:spPr bwMode="auto">
          <a:xfrm>
            <a:off x="1981200" y="32442"/>
            <a:ext cx="5181600" cy="6805220"/>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261334064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4684414" y="609600"/>
            <a:ext cx="4495800" cy="5509200"/>
          </a:xfrm>
          <a:prstGeom prst="rect">
            <a:avLst/>
          </a:prstGeom>
        </p:spPr>
        <p:txBody>
          <a:bodyPr wrap="square">
            <a:spAutoFit/>
          </a:bodyPr>
          <a:lstStyle/>
          <a:p>
            <a:r>
              <a:rPr lang="en-US" sz="1400" dirty="0"/>
              <a:t> </a:t>
            </a:r>
          </a:p>
          <a:p>
            <a:r>
              <a:rPr lang="en-US" sz="2000" dirty="0"/>
              <a:t>With an empty gravity, she attracts, </a:t>
            </a:r>
          </a:p>
          <a:p>
            <a:r>
              <a:rPr lang="en-US" sz="2000" dirty="0"/>
              <a:t>refracts, enwraps herself </a:t>
            </a:r>
          </a:p>
          <a:p>
            <a:r>
              <a:rPr lang="en-US" sz="2000" dirty="0"/>
              <a:t>in an almost royal blue.</a:t>
            </a:r>
          </a:p>
          <a:p>
            <a:r>
              <a:rPr lang="en-US" sz="2000" dirty="0"/>
              <a:t>He approaches her pedestal, </a:t>
            </a:r>
          </a:p>
          <a:p>
            <a:r>
              <a:rPr lang="en-US" sz="2000" dirty="0"/>
              <a:t>adoring, worshiping. </a:t>
            </a:r>
          </a:p>
          <a:p>
            <a:r>
              <a:rPr lang="en-US" sz="2000" dirty="0"/>
              <a:t>And she does not distain him.</a:t>
            </a:r>
          </a:p>
          <a:p>
            <a:r>
              <a:rPr lang="en-US" sz="2000" dirty="0"/>
              <a:t>She contains him, like a heart, </a:t>
            </a:r>
          </a:p>
          <a:p>
            <a:r>
              <a:rPr lang="en-US" sz="2000" dirty="0"/>
              <a:t>in the depths of her,</a:t>
            </a:r>
          </a:p>
          <a:p>
            <a:r>
              <a:rPr lang="en-US" sz="2000" dirty="0"/>
              <a:t>while he is caressed, blessed</a:t>
            </a:r>
          </a:p>
          <a:p>
            <a:r>
              <a:rPr lang="en-US" sz="2000" dirty="0"/>
              <a:t>by the faint blue blaze </a:t>
            </a:r>
          </a:p>
          <a:p>
            <a:r>
              <a:rPr lang="en-US" sz="2000" dirty="0"/>
              <a:t>of their osculation. </a:t>
            </a:r>
          </a:p>
          <a:p>
            <a:r>
              <a:rPr lang="en-US" sz="2000" dirty="0"/>
              <a:t> </a:t>
            </a:r>
          </a:p>
          <a:p>
            <a:r>
              <a:rPr lang="en-US" sz="2000" dirty="0"/>
              <a:t>Never ask how full the glass</a:t>
            </a:r>
          </a:p>
          <a:p>
            <a:r>
              <a:rPr lang="en-US" sz="2000" dirty="0"/>
              <a:t>nor of the ripeness of the apple</a:t>
            </a:r>
            <a:r>
              <a:rPr lang="en-US" sz="2000" dirty="0" smtClean="0"/>
              <a:t>.</a:t>
            </a:r>
          </a:p>
          <a:p>
            <a:endParaRPr lang="en-US" sz="2000" dirty="0"/>
          </a:p>
          <a:p>
            <a:r>
              <a:rPr lang="en-US" sz="2000" dirty="0" smtClean="0"/>
              <a:t>		</a:t>
            </a:r>
            <a:r>
              <a:rPr lang="en-US" dirty="0" smtClean="0"/>
              <a:t>Michael Baldwin</a:t>
            </a:r>
            <a:endParaRPr lang="en-US" dirty="0"/>
          </a:p>
          <a:p>
            <a:r>
              <a:rPr lang="en-US" dirty="0"/>
              <a:t> </a:t>
            </a:r>
          </a:p>
        </p:txBody>
      </p:sp>
      <p:sp>
        <p:nvSpPr>
          <p:cNvPr id="3" name="TextBox 2"/>
          <p:cNvSpPr txBox="1"/>
          <p:nvPr/>
        </p:nvSpPr>
        <p:spPr>
          <a:xfrm>
            <a:off x="304800" y="304800"/>
            <a:ext cx="4191000" cy="5909310"/>
          </a:xfrm>
          <a:prstGeom prst="rect">
            <a:avLst/>
          </a:prstGeom>
          <a:noFill/>
        </p:spPr>
        <p:txBody>
          <a:bodyPr wrap="square" rtlCol="0">
            <a:spAutoFit/>
          </a:bodyPr>
          <a:lstStyle/>
          <a:p>
            <a:r>
              <a:rPr lang="en-US" sz="2000" dirty="0" smtClean="0"/>
              <a:t>	The </a:t>
            </a:r>
            <a:r>
              <a:rPr lang="en-US" sz="2000" dirty="0"/>
              <a:t>Odd Couple</a:t>
            </a:r>
          </a:p>
          <a:p>
            <a:r>
              <a:rPr lang="en-US" sz="2000" dirty="0"/>
              <a:t> </a:t>
            </a:r>
          </a:p>
          <a:p>
            <a:r>
              <a:rPr lang="en-US" sz="2000" dirty="0"/>
              <a:t>She is tall, elegant, sensuously </a:t>
            </a:r>
          </a:p>
          <a:p>
            <a:r>
              <a:rPr lang="en-US" sz="2000" dirty="0"/>
              <a:t>shapely, exuding a desire </a:t>
            </a:r>
          </a:p>
          <a:p>
            <a:r>
              <a:rPr lang="en-US" sz="2000" dirty="0"/>
              <a:t>to be held, to be kissed.</a:t>
            </a:r>
          </a:p>
          <a:p>
            <a:r>
              <a:rPr lang="en-US" sz="2000" dirty="0"/>
              <a:t>She collects the brittle glitter </a:t>
            </a:r>
          </a:p>
          <a:p>
            <a:r>
              <a:rPr lang="en-US" sz="2000" dirty="0"/>
              <a:t>and excitement surrounding her, </a:t>
            </a:r>
          </a:p>
          <a:p>
            <a:r>
              <a:rPr lang="en-US" sz="2000" dirty="0"/>
              <a:t>reflecting as bright gossamer </a:t>
            </a:r>
          </a:p>
          <a:p>
            <a:r>
              <a:rPr lang="en-US" sz="2000" dirty="0"/>
              <a:t>ghosts the images and objects</a:t>
            </a:r>
          </a:p>
          <a:p>
            <a:r>
              <a:rPr lang="en-US" sz="2000" dirty="0"/>
              <a:t>that seek her.</a:t>
            </a:r>
          </a:p>
          <a:p>
            <a:r>
              <a:rPr lang="en-US" sz="2000" dirty="0"/>
              <a:t> </a:t>
            </a:r>
          </a:p>
          <a:p>
            <a:r>
              <a:rPr lang="en-US" sz="2000" dirty="0"/>
              <a:t>She is empty of everything but </a:t>
            </a:r>
          </a:p>
          <a:p>
            <a:r>
              <a:rPr lang="en-US" sz="2000" dirty="0"/>
              <a:t>delight, while he is full of himself: </a:t>
            </a:r>
          </a:p>
          <a:p>
            <a:r>
              <a:rPr lang="en-US" sz="2000" dirty="0"/>
              <a:t>orotund, opaque, yet radiating </a:t>
            </a:r>
          </a:p>
          <a:p>
            <a:r>
              <a:rPr lang="en-US" sz="2000" dirty="0"/>
              <a:t>some vast mysterious passion </a:t>
            </a:r>
          </a:p>
          <a:p>
            <a:r>
              <a:rPr lang="en-US" sz="2000" dirty="0"/>
              <a:t>for becoming he is but barely able </a:t>
            </a:r>
          </a:p>
          <a:p>
            <a:r>
              <a:rPr lang="en-US" sz="2000" dirty="0"/>
              <a:t>to contain. He has fallen for her, </a:t>
            </a:r>
          </a:p>
          <a:p>
            <a:r>
              <a:rPr lang="en-US" sz="2000" dirty="0"/>
              <a:t>smitten to the core.</a:t>
            </a:r>
          </a:p>
          <a:p>
            <a:endParaRPr lang="en-US" dirty="0"/>
          </a:p>
        </p:txBody>
      </p:sp>
    </p:spTree>
    <p:extLst>
      <p:ext uri="{BB962C8B-B14F-4D97-AF65-F5344CB8AC3E}">
        <p14:creationId xmlns:p14="http://schemas.microsoft.com/office/powerpoint/2010/main" val="3893832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2" name="TextBox 1"/>
          <p:cNvSpPr txBox="1"/>
          <p:nvPr/>
        </p:nvSpPr>
        <p:spPr>
          <a:xfrm>
            <a:off x="152400" y="152400"/>
            <a:ext cx="8991600" cy="6555641"/>
          </a:xfrm>
          <a:prstGeom prst="rect">
            <a:avLst/>
          </a:prstGeom>
          <a:noFill/>
        </p:spPr>
        <p:txBody>
          <a:bodyPr wrap="square" rtlCol="0">
            <a:spAutoFit/>
          </a:bodyPr>
          <a:lstStyle/>
          <a:p>
            <a:pPr marL="285750" indent="-285750">
              <a:buFont typeface="Wingdings" panose="05000000000000000000" pitchFamily="2" charset="2"/>
              <a:buChar char="v"/>
            </a:pPr>
            <a:r>
              <a:rPr lang="en-US" sz="4000" b="1" dirty="0">
                <a:solidFill>
                  <a:srgbClr val="FF0000"/>
                </a:solidFill>
              </a:rPr>
              <a:t>Infuse the poem with </a:t>
            </a:r>
            <a:r>
              <a:rPr lang="en-US" sz="4000" b="1" dirty="0" smtClean="0">
                <a:solidFill>
                  <a:srgbClr val="FF0000"/>
                </a:solidFill>
              </a:rPr>
              <a:t>emotion</a:t>
            </a:r>
            <a:r>
              <a:rPr lang="en-US" sz="4000" dirty="0" smtClean="0"/>
              <a:t> </a:t>
            </a:r>
          </a:p>
          <a:p>
            <a:r>
              <a:rPr lang="en-US" sz="3200" dirty="0"/>
              <a:t>	</a:t>
            </a:r>
            <a:endParaRPr lang="en-US" sz="3200" dirty="0" smtClean="0"/>
          </a:p>
          <a:p>
            <a:r>
              <a:rPr lang="en-US" sz="3600" dirty="0"/>
              <a:t>	</a:t>
            </a:r>
            <a:r>
              <a:rPr lang="en-US" sz="2800" dirty="0"/>
              <a:t>Build emotion and emotional tension into a poem to increase its impact. Activate your emotional, limbic brain to find the emotional flavor and intensity of the poem </a:t>
            </a:r>
            <a:r>
              <a:rPr lang="en-US" sz="2800" dirty="0" smtClean="0"/>
              <a:t>(try </a:t>
            </a:r>
            <a:r>
              <a:rPr lang="en-US" sz="2800" dirty="0"/>
              <a:t>remembering an emotional situation, viewing an emotion-laden picture, or listening to music that is meaningful for you). </a:t>
            </a:r>
            <a:r>
              <a:rPr lang="en-US" sz="2800" dirty="0" smtClean="0"/>
              <a:t>Then use </a:t>
            </a:r>
            <a:r>
              <a:rPr lang="en-US" sz="2800" dirty="0"/>
              <a:t>your analytical left brain to suggest or imply the emotion rather than stating it too explicitly. </a:t>
            </a:r>
          </a:p>
          <a:p>
            <a:endParaRPr lang="en-US" sz="3200" dirty="0" smtClean="0"/>
          </a:p>
          <a:p>
            <a:r>
              <a:rPr lang="en-US" sz="3200" dirty="0" smtClean="0"/>
              <a:t>		Example poem: </a:t>
            </a:r>
            <a:r>
              <a:rPr lang="en-US" sz="3200" dirty="0" smtClean="0">
                <a:latin typeface="Andalus" panose="02010000000000000000" pitchFamily="2" charset="-78"/>
                <a:cs typeface="Andalus" panose="02010000000000000000" pitchFamily="2" charset="-78"/>
              </a:rPr>
              <a:t>Ill</a:t>
            </a:r>
            <a:r>
              <a:rPr lang="en-US" sz="3200" i="1" dirty="0" smtClean="0">
                <a:latin typeface="Andalus" panose="02010000000000000000" pitchFamily="2" charset="-78"/>
                <a:cs typeface="Andalus" panose="02010000000000000000" pitchFamily="2" charset="-78"/>
              </a:rPr>
              <a:t> Wind</a:t>
            </a:r>
          </a:p>
          <a:p>
            <a:endParaRPr lang="en-US" sz="3200" i="1" dirty="0" smtClean="0">
              <a:latin typeface="Andalus" panose="02010000000000000000" pitchFamily="2" charset="-78"/>
              <a:cs typeface="Andalus" panose="02010000000000000000" pitchFamily="2" charset="-78"/>
            </a:endParaRPr>
          </a:p>
          <a:p>
            <a:pPr algn="ctr"/>
            <a:r>
              <a:rPr lang="en-US" sz="2400" dirty="0" smtClean="0">
                <a:latin typeface="Andalus" panose="02010000000000000000" pitchFamily="2" charset="-78"/>
                <a:cs typeface="Andalus" panose="02010000000000000000" pitchFamily="2" charset="-78"/>
              </a:rPr>
              <a:t>I listened to the oratorio Western Wind </a:t>
            </a:r>
          </a:p>
          <a:p>
            <a:pPr algn="ctr"/>
            <a:r>
              <a:rPr lang="en-US" sz="2400" dirty="0" smtClean="0">
                <a:latin typeface="Andalus" panose="02010000000000000000" pitchFamily="2" charset="-78"/>
                <a:cs typeface="Andalus" panose="02010000000000000000" pitchFamily="2" charset="-78"/>
              </a:rPr>
              <a:t>by John </a:t>
            </a:r>
            <a:r>
              <a:rPr lang="en-US" sz="2400" dirty="0" err="1" smtClean="0">
                <a:latin typeface="Andalus" panose="02010000000000000000" pitchFamily="2" charset="-78"/>
                <a:cs typeface="Andalus" panose="02010000000000000000" pitchFamily="2" charset="-78"/>
              </a:rPr>
              <a:t>Tavener</a:t>
            </a:r>
            <a:r>
              <a:rPr lang="en-US" sz="2400" dirty="0" smtClean="0">
                <a:latin typeface="Andalus" panose="02010000000000000000" pitchFamily="2" charset="-78"/>
                <a:cs typeface="Andalus" panose="02010000000000000000" pitchFamily="2" charset="-78"/>
              </a:rPr>
              <a:t> several times while writing this poem.</a:t>
            </a:r>
            <a:endParaRPr lang="en-US" sz="2400" dirty="0">
              <a:latin typeface="Andalus" panose="02010000000000000000" pitchFamily="2" charset="-78"/>
              <a:cs typeface="Andalus" panose="02010000000000000000" pitchFamily="2" charset="-78"/>
            </a:endParaRPr>
          </a:p>
        </p:txBody>
      </p:sp>
    </p:spTree>
    <p:extLst>
      <p:ext uri="{BB962C8B-B14F-4D97-AF65-F5344CB8AC3E}">
        <p14:creationId xmlns:p14="http://schemas.microsoft.com/office/powerpoint/2010/main" val="318529027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windows2universe.org/art_and_music/cloud_art/images/7_constable_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58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
          <p:cNvSpPr txBox="1">
            <a:spLocks noChangeArrowheads="1"/>
          </p:cNvSpPr>
          <p:nvPr/>
        </p:nvSpPr>
        <p:spPr bwMode="auto">
          <a:xfrm>
            <a:off x="0" y="6519863"/>
            <a:ext cx="7543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600" dirty="0" smtClean="0"/>
              <a:t>			John </a:t>
            </a:r>
            <a:r>
              <a:rPr lang="en-US" altLang="en-US" sz="1600" dirty="0"/>
              <a:t>Constable: Seascape Study With Raincloud</a:t>
            </a:r>
          </a:p>
        </p:txBody>
      </p:sp>
    </p:spTree>
    <p:extLst>
      <p:ext uri="{BB962C8B-B14F-4D97-AF65-F5344CB8AC3E}">
        <p14:creationId xmlns:p14="http://schemas.microsoft.com/office/powerpoint/2010/main" val="34559018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 y="152400"/>
            <a:ext cx="4114800" cy="6801862"/>
          </a:xfrm>
          <a:prstGeom prst="rect">
            <a:avLst/>
          </a:prstGeom>
        </p:spPr>
        <p:txBody>
          <a:bodyPr wrap="square">
            <a:spAutoFit/>
          </a:bodyPr>
          <a:lstStyle/>
          <a:p>
            <a:r>
              <a:rPr lang="en-US" sz="2400" dirty="0" smtClean="0"/>
              <a:t>	</a:t>
            </a:r>
            <a:r>
              <a:rPr lang="en-US" sz="2400" dirty="0" smtClean="0">
                <a:latin typeface="Andalus" panose="02010000000000000000" pitchFamily="2" charset="-78"/>
                <a:cs typeface="Andalus" panose="02010000000000000000" pitchFamily="2" charset="-78"/>
              </a:rPr>
              <a:t>Ill Wind</a:t>
            </a:r>
          </a:p>
          <a:p>
            <a:r>
              <a:rPr lang="en-US" sz="2000" dirty="0" smtClean="0">
                <a:latin typeface="Andalus" panose="02010000000000000000" pitchFamily="2" charset="-78"/>
                <a:cs typeface="Andalus" panose="02010000000000000000" pitchFamily="2" charset="-78"/>
              </a:rPr>
              <a:t>     Gloss </a:t>
            </a:r>
            <a:r>
              <a:rPr lang="en-US" sz="2000" dirty="0">
                <a:latin typeface="Andalus" panose="02010000000000000000" pitchFamily="2" charset="-78"/>
                <a:cs typeface="Andalus" panose="02010000000000000000" pitchFamily="2" charset="-78"/>
              </a:rPr>
              <a:t>on Western Wind</a:t>
            </a:r>
          </a:p>
          <a:p>
            <a:endParaRPr lang="en-US" sz="2000" dirty="0">
              <a:latin typeface="Andalus" panose="02010000000000000000" pitchFamily="2" charset="-78"/>
              <a:cs typeface="Andalus" panose="02010000000000000000" pitchFamily="2" charset="-78"/>
            </a:endParaRPr>
          </a:p>
          <a:p>
            <a:r>
              <a:rPr lang="en-US" dirty="0" smtClean="0">
                <a:latin typeface="Andalus" panose="02010000000000000000" pitchFamily="2" charset="-78"/>
                <a:cs typeface="Andalus" panose="02010000000000000000" pitchFamily="2" charset="-78"/>
              </a:rPr>
              <a:t>Western </a:t>
            </a:r>
            <a:r>
              <a:rPr lang="en-US" dirty="0">
                <a:latin typeface="Andalus" panose="02010000000000000000" pitchFamily="2" charset="-78"/>
                <a:cs typeface="Andalus" panose="02010000000000000000" pitchFamily="2" charset="-78"/>
              </a:rPr>
              <a:t>wind, when will thou blow</a:t>
            </a:r>
          </a:p>
          <a:p>
            <a:r>
              <a:rPr lang="en-US" dirty="0">
                <a:latin typeface="Andalus" panose="02010000000000000000" pitchFamily="2" charset="-78"/>
                <a:cs typeface="Andalus" panose="02010000000000000000" pitchFamily="2" charset="-78"/>
              </a:rPr>
              <a:t>The small rain down can rain?</a:t>
            </a:r>
          </a:p>
          <a:p>
            <a:r>
              <a:rPr lang="en-US" dirty="0">
                <a:latin typeface="Andalus" panose="02010000000000000000" pitchFamily="2" charset="-78"/>
                <a:cs typeface="Andalus" panose="02010000000000000000" pitchFamily="2" charset="-78"/>
              </a:rPr>
              <a:t>Christ, if my love were in my arms</a:t>
            </a:r>
          </a:p>
          <a:p>
            <a:r>
              <a:rPr lang="en-US" dirty="0">
                <a:latin typeface="Andalus" panose="02010000000000000000" pitchFamily="2" charset="-78"/>
                <a:cs typeface="Andalus" panose="02010000000000000000" pitchFamily="2" charset="-78"/>
              </a:rPr>
              <a:t>And I in my bed again!</a:t>
            </a:r>
          </a:p>
          <a:p>
            <a:r>
              <a:rPr lang="en-US" sz="2000" dirty="0" smtClean="0">
                <a:latin typeface="Andalus" panose="02010000000000000000" pitchFamily="2" charset="-78"/>
                <a:cs typeface="Andalus" panose="02010000000000000000" pitchFamily="2" charset="-78"/>
              </a:rPr>
              <a:t>		Anonymous</a:t>
            </a:r>
          </a:p>
          <a:p>
            <a:endParaRPr lang="en-US" sz="2000" dirty="0">
              <a:latin typeface="Andalus" panose="02010000000000000000" pitchFamily="2" charset="-78"/>
              <a:cs typeface="Andalus" panose="02010000000000000000" pitchFamily="2" charset="-78"/>
            </a:endParaRPr>
          </a:p>
          <a:p>
            <a:r>
              <a:rPr lang="en-US" sz="2000" dirty="0">
                <a:latin typeface="Andalus" panose="02010000000000000000" pitchFamily="2" charset="-78"/>
                <a:cs typeface="Andalus" panose="02010000000000000000" pitchFamily="2" charset="-78"/>
              </a:rPr>
              <a:t>Western wind, when will thou blow</a:t>
            </a:r>
          </a:p>
          <a:p>
            <a:r>
              <a:rPr lang="en-US" sz="2000" dirty="0">
                <a:latin typeface="Andalus" panose="02010000000000000000" pitchFamily="2" charset="-78"/>
                <a:cs typeface="Andalus" panose="02010000000000000000" pitchFamily="2" charset="-78"/>
              </a:rPr>
              <a:t>to shake the trees from frigid sleep,</a:t>
            </a:r>
          </a:p>
          <a:p>
            <a:r>
              <a:rPr lang="en-US" sz="2000" dirty="0">
                <a:latin typeface="Andalus" panose="02010000000000000000" pitchFamily="2" charset="-78"/>
                <a:cs typeface="Andalus" panose="02010000000000000000" pitchFamily="2" charset="-78"/>
              </a:rPr>
              <a:t>to stir to fire my sullen cinders,</a:t>
            </a:r>
          </a:p>
          <a:p>
            <a:r>
              <a:rPr lang="en-US" sz="2000" dirty="0">
                <a:latin typeface="Andalus" panose="02010000000000000000" pitchFamily="2" charset="-78"/>
                <a:cs typeface="Andalus" panose="02010000000000000000" pitchFamily="2" charset="-78"/>
              </a:rPr>
              <a:t>to spin my sparks up toward tender,</a:t>
            </a:r>
          </a:p>
          <a:p>
            <a:r>
              <a:rPr lang="en-US" sz="2000" dirty="0">
                <a:latin typeface="Andalus" panose="02010000000000000000" pitchFamily="2" charset="-78"/>
                <a:cs typeface="Andalus" panose="02010000000000000000" pitchFamily="2" charset="-78"/>
              </a:rPr>
              <a:t>to flame my soul upon the deep.</a:t>
            </a:r>
          </a:p>
          <a:p>
            <a:r>
              <a:rPr lang="en-US" sz="2000" dirty="0">
                <a:latin typeface="Andalus" panose="02010000000000000000" pitchFamily="2" charset="-78"/>
                <a:cs typeface="Andalus" panose="02010000000000000000" pitchFamily="2" charset="-78"/>
              </a:rPr>
              <a:t>Western wind, when will thou blow</a:t>
            </a:r>
          </a:p>
          <a:p>
            <a:endParaRPr lang="en-US" sz="2000" dirty="0" smtClean="0">
              <a:latin typeface="Andalus" panose="02010000000000000000" pitchFamily="2" charset="-78"/>
              <a:cs typeface="Andalus" panose="02010000000000000000" pitchFamily="2" charset="-78"/>
            </a:endParaRPr>
          </a:p>
          <a:p>
            <a:r>
              <a:rPr lang="en-US" sz="2000" dirty="0" smtClean="0">
                <a:latin typeface="Andalus" panose="02010000000000000000" pitchFamily="2" charset="-78"/>
                <a:cs typeface="Andalus" panose="02010000000000000000" pitchFamily="2" charset="-78"/>
              </a:rPr>
              <a:t>the </a:t>
            </a:r>
            <a:r>
              <a:rPr lang="en-US" sz="2000" dirty="0">
                <a:latin typeface="Andalus" panose="02010000000000000000" pitchFamily="2" charset="-78"/>
                <a:cs typeface="Andalus" panose="02010000000000000000" pitchFamily="2" charset="-78"/>
              </a:rPr>
              <a:t>small rain down may rain</a:t>
            </a:r>
            <a:r>
              <a:rPr lang="en-US" sz="2000" dirty="0" smtClean="0">
                <a:latin typeface="Andalus" panose="02010000000000000000" pitchFamily="2" charset="-78"/>
                <a:cs typeface="Andalus" panose="02010000000000000000" pitchFamily="2" charset="-78"/>
              </a:rPr>
              <a:t>?</a:t>
            </a:r>
          </a:p>
          <a:p>
            <a:r>
              <a:rPr lang="en-US" sz="2000" dirty="0" smtClean="0">
                <a:latin typeface="Andalus" panose="02010000000000000000" pitchFamily="2" charset="-78"/>
                <a:cs typeface="Andalus" panose="02010000000000000000" pitchFamily="2" charset="-78"/>
              </a:rPr>
              <a:t>No </a:t>
            </a:r>
            <a:r>
              <a:rPr lang="en-US" sz="2000" dirty="0">
                <a:latin typeface="Andalus" panose="02010000000000000000" pitchFamily="2" charset="-78"/>
                <a:cs typeface="Andalus" panose="02010000000000000000" pitchFamily="2" charset="-78"/>
              </a:rPr>
              <a:t>hands can such small rain hold.</a:t>
            </a:r>
          </a:p>
          <a:p>
            <a:r>
              <a:rPr lang="en-US" sz="2000" dirty="0">
                <a:latin typeface="Andalus" panose="02010000000000000000" pitchFamily="2" charset="-78"/>
                <a:cs typeface="Andalus" panose="02010000000000000000" pitchFamily="2" charset="-78"/>
              </a:rPr>
              <a:t>The rain that seeks a root to bless</a:t>
            </a:r>
          </a:p>
          <a:p>
            <a:r>
              <a:rPr lang="en-US" sz="2000" dirty="0">
                <a:latin typeface="Andalus" panose="02010000000000000000" pitchFamily="2" charset="-78"/>
                <a:cs typeface="Andalus" panose="02010000000000000000" pitchFamily="2" charset="-78"/>
              </a:rPr>
              <a:t>within the dumb heart’s emptiness.</a:t>
            </a:r>
          </a:p>
          <a:p>
            <a:r>
              <a:rPr lang="en-US" sz="2000" dirty="0">
                <a:latin typeface="Andalus" panose="02010000000000000000" pitchFamily="2" charset="-78"/>
                <a:cs typeface="Andalus" panose="02010000000000000000" pitchFamily="2" charset="-78"/>
              </a:rPr>
              <a:t>What unkind prophesy foretold</a:t>
            </a:r>
          </a:p>
          <a:p>
            <a:r>
              <a:rPr lang="en-US" sz="2000" dirty="0">
                <a:latin typeface="Andalus" panose="02010000000000000000" pitchFamily="2" charset="-78"/>
                <a:cs typeface="Andalus" panose="02010000000000000000" pitchFamily="2" charset="-78"/>
              </a:rPr>
              <a:t>the small rain down may rain</a:t>
            </a:r>
            <a:r>
              <a:rPr lang="en-US" sz="2000" dirty="0" smtClean="0">
                <a:latin typeface="Andalus" panose="02010000000000000000" pitchFamily="2" charset="-78"/>
                <a:cs typeface="Andalus" panose="02010000000000000000" pitchFamily="2" charset="-78"/>
              </a:rPr>
              <a:t>?</a:t>
            </a:r>
            <a:endParaRPr lang="en-US" sz="2000" dirty="0">
              <a:latin typeface="Andalus" panose="02010000000000000000" pitchFamily="2" charset="-78"/>
              <a:cs typeface="Andalus" panose="02010000000000000000" pitchFamily="2" charset="-78"/>
            </a:endParaRPr>
          </a:p>
        </p:txBody>
      </p:sp>
      <p:sp>
        <p:nvSpPr>
          <p:cNvPr id="3" name="Rectangle 2"/>
          <p:cNvSpPr/>
          <p:nvPr/>
        </p:nvSpPr>
        <p:spPr>
          <a:xfrm>
            <a:off x="4267200" y="990600"/>
            <a:ext cx="4572000" cy="4708981"/>
          </a:xfrm>
          <a:prstGeom prst="rect">
            <a:avLst/>
          </a:prstGeom>
        </p:spPr>
        <p:txBody>
          <a:bodyPr>
            <a:spAutoFit/>
          </a:bodyPr>
          <a:lstStyle/>
          <a:p>
            <a:r>
              <a:rPr lang="en-US" sz="2000" dirty="0">
                <a:latin typeface="Andalus" panose="02010000000000000000" pitchFamily="2" charset="-78"/>
                <a:cs typeface="Andalus" panose="02010000000000000000" pitchFamily="2" charset="-78"/>
              </a:rPr>
              <a:t>Christ, if my love were in my arms</a:t>
            </a:r>
          </a:p>
          <a:p>
            <a:r>
              <a:rPr lang="en-US" sz="2000" dirty="0">
                <a:latin typeface="Andalus" panose="02010000000000000000" pitchFamily="2" charset="-78"/>
                <a:cs typeface="Andalus" panose="02010000000000000000" pitchFamily="2" charset="-78"/>
              </a:rPr>
              <a:t>the world would dim to just us two.</a:t>
            </a:r>
          </a:p>
          <a:p>
            <a:r>
              <a:rPr lang="en-US" sz="2000" dirty="0">
                <a:latin typeface="Andalus" panose="02010000000000000000" pitchFamily="2" charset="-78"/>
                <a:cs typeface="Andalus" panose="02010000000000000000" pitchFamily="2" charset="-78"/>
              </a:rPr>
              <a:t>But neither wind nor I shall lift her hair,</a:t>
            </a:r>
          </a:p>
          <a:p>
            <a:r>
              <a:rPr lang="en-US" sz="2000" dirty="0">
                <a:latin typeface="Andalus" panose="02010000000000000000" pitchFamily="2" charset="-78"/>
                <a:cs typeface="Andalus" panose="02010000000000000000" pitchFamily="2" charset="-78"/>
              </a:rPr>
              <a:t>the rain fall only on despair,</a:t>
            </a:r>
          </a:p>
          <a:p>
            <a:r>
              <a:rPr lang="en-US" sz="2000" dirty="0">
                <a:latin typeface="Andalus" panose="02010000000000000000" pitchFamily="2" charset="-78"/>
                <a:cs typeface="Andalus" panose="02010000000000000000" pitchFamily="2" charset="-78"/>
              </a:rPr>
              <a:t>for she is gone to you.</a:t>
            </a:r>
          </a:p>
          <a:p>
            <a:r>
              <a:rPr lang="en-US" sz="2000" dirty="0">
                <a:latin typeface="Andalus" panose="02010000000000000000" pitchFamily="2" charset="-78"/>
                <a:cs typeface="Andalus" panose="02010000000000000000" pitchFamily="2" charset="-78"/>
              </a:rPr>
              <a:t>Christ, if my love were in my arms</a:t>
            </a:r>
            <a:r>
              <a:rPr lang="en-US" sz="2000" dirty="0" smtClean="0">
                <a:latin typeface="Andalus" panose="02010000000000000000" pitchFamily="2" charset="-78"/>
                <a:cs typeface="Andalus" panose="02010000000000000000" pitchFamily="2" charset="-78"/>
              </a:rPr>
              <a:t>,</a:t>
            </a:r>
          </a:p>
          <a:p>
            <a:endParaRPr lang="en-US" sz="2000" dirty="0">
              <a:latin typeface="Andalus" panose="02010000000000000000" pitchFamily="2" charset="-78"/>
              <a:cs typeface="Andalus" panose="02010000000000000000" pitchFamily="2" charset="-78"/>
            </a:endParaRPr>
          </a:p>
          <a:p>
            <a:r>
              <a:rPr lang="en-US" sz="2000" dirty="0">
                <a:latin typeface="Andalus" panose="02010000000000000000" pitchFamily="2" charset="-78"/>
                <a:cs typeface="Andalus" panose="02010000000000000000" pitchFamily="2" charset="-78"/>
              </a:rPr>
              <a:t>and I in my bed again!</a:t>
            </a:r>
          </a:p>
          <a:p>
            <a:r>
              <a:rPr lang="en-US" sz="2000" dirty="0">
                <a:latin typeface="Andalus" panose="02010000000000000000" pitchFamily="2" charset="-78"/>
                <a:cs typeface="Andalus" panose="02010000000000000000" pitchFamily="2" charset="-78"/>
              </a:rPr>
              <a:t>My bed that was our universe</a:t>
            </a:r>
          </a:p>
          <a:p>
            <a:r>
              <a:rPr lang="en-US" sz="2000" dirty="0">
                <a:latin typeface="Andalus" panose="02010000000000000000" pitchFamily="2" charset="-78"/>
                <a:cs typeface="Andalus" panose="02010000000000000000" pitchFamily="2" charset="-78"/>
              </a:rPr>
              <a:t>cannot now contain my sorrow.</a:t>
            </a:r>
          </a:p>
          <a:p>
            <a:r>
              <a:rPr lang="en-US" sz="2000" dirty="0">
                <a:latin typeface="Andalus" panose="02010000000000000000" pitchFamily="2" charset="-78"/>
                <a:cs typeface="Andalus" panose="02010000000000000000" pitchFamily="2" charset="-78"/>
              </a:rPr>
              <a:t>What matter if rain or wind tomorrow?</a:t>
            </a:r>
          </a:p>
          <a:p>
            <a:r>
              <a:rPr lang="en-US" sz="2000" dirty="0">
                <a:latin typeface="Andalus" panose="02010000000000000000" pitchFamily="2" charset="-78"/>
                <a:cs typeface="Andalus" panose="02010000000000000000" pitchFamily="2" charset="-78"/>
              </a:rPr>
              <a:t>Now there is only bad and worse,</a:t>
            </a:r>
          </a:p>
          <a:p>
            <a:r>
              <a:rPr lang="en-US" sz="2000" dirty="0">
                <a:latin typeface="Andalus" panose="02010000000000000000" pitchFamily="2" charset="-78"/>
                <a:cs typeface="Andalus" panose="02010000000000000000" pitchFamily="2" charset="-78"/>
              </a:rPr>
              <a:t>and I in my bed again</a:t>
            </a:r>
            <a:r>
              <a:rPr lang="en-US" sz="2000" dirty="0" smtClean="0">
                <a:latin typeface="Andalus" panose="02010000000000000000" pitchFamily="2" charset="-78"/>
                <a:cs typeface="Andalus" panose="02010000000000000000" pitchFamily="2" charset="-78"/>
              </a:rPr>
              <a:t>!</a:t>
            </a:r>
          </a:p>
          <a:p>
            <a:endParaRPr lang="en-US" sz="2000" dirty="0">
              <a:latin typeface="Andalus" panose="02010000000000000000" pitchFamily="2" charset="-78"/>
              <a:cs typeface="Andalus" panose="02010000000000000000" pitchFamily="2" charset="-78"/>
            </a:endParaRPr>
          </a:p>
          <a:p>
            <a:r>
              <a:rPr lang="en-US" sz="2000" dirty="0" smtClean="0">
                <a:latin typeface="Andalus" panose="02010000000000000000" pitchFamily="2" charset="-78"/>
                <a:cs typeface="Andalus" panose="02010000000000000000" pitchFamily="2" charset="-78"/>
              </a:rPr>
              <a:t>		</a:t>
            </a:r>
            <a:r>
              <a:rPr lang="en-US" dirty="0" smtClean="0">
                <a:latin typeface="Andalus" panose="02010000000000000000" pitchFamily="2" charset="-78"/>
                <a:cs typeface="Andalus" panose="02010000000000000000" pitchFamily="2" charset="-78"/>
              </a:rPr>
              <a:t>Michael Baldwin</a:t>
            </a:r>
            <a:endParaRPr lang="en-US" dirty="0">
              <a:latin typeface="Andalus" panose="02010000000000000000" pitchFamily="2" charset="-78"/>
              <a:cs typeface="Andalus" panose="02010000000000000000" pitchFamily="2" charset="-78"/>
            </a:endParaRPr>
          </a:p>
        </p:txBody>
      </p:sp>
    </p:spTree>
    <p:extLst>
      <p:ext uri="{BB962C8B-B14F-4D97-AF65-F5344CB8AC3E}">
        <p14:creationId xmlns:p14="http://schemas.microsoft.com/office/powerpoint/2010/main" val="3651797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 name="TextBox 1"/>
          <p:cNvSpPr txBox="1"/>
          <p:nvPr/>
        </p:nvSpPr>
        <p:spPr>
          <a:xfrm>
            <a:off x="152400" y="533400"/>
            <a:ext cx="8915400" cy="5816977"/>
          </a:xfrm>
          <a:prstGeom prst="rect">
            <a:avLst/>
          </a:prstGeom>
          <a:noFill/>
        </p:spPr>
        <p:txBody>
          <a:bodyPr wrap="square" rtlCol="0">
            <a:spAutoFit/>
          </a:bodyPr>
          <a:lstStyle/>
          <a:p>
            <a:pPr marL="285750" indent="-285750">
              <a:buFont typeface="Wingdings" panose="05000000000000000000" pitchFamily="2" charset="2"/>
              <a:buChar char="v"/>
            </a:pPr>
            <a:r>
              <a:rPr lang="en-US" sz="3600" dirty="0" smtClean="0"/>
              <a:t>Be </a:t>
            </a:r>
            <a:r>
              <a:rPr lang="en-US" sz="3600" b="1" dirty="0" smtClean="0">
                <a:solidFill>
                  <a:srgbClr val="FF0000"/>
                </a:solidFill>
              </a:rPr>
              <a:t>Both</a:t>
            </a:r>
            <a:r>
              <a:rPr lang="en-US" sz="3600" dirty="0" smtClean="0"/>
              <a:t> </a:t>
            </a:r>
            <a:r>
              <a:rPr lang="en-US" sz="3600" b="1" dirty="0" smtClean="0"/>
              <a:t>Understandable and </a:t>
            </a:r>
          </a:p>
          <a:p>
            <a:r>
              <a:rPr lang="en-US" sz="3600" b="1" dirty="0"/>
              <a:t>	</a:t>
            </a:r>
            <a:r>
              <a:rPr lang="en-US" sz="3600" b="1" dirty="0" smtClean="0"/>
              <a:t>	  Thought-Provoking</a:t>
            </a:r>
          </a:p>
          <a:p>
            <a:endParaRPr lang="en-US" sz="2800" dirty="0"/>
          </a:p>
          <a:p>
            <a:r>
              <a:rPr lang="en-US" sz="2800" dirty="0" smtClean="0"/>
              <a:t>	</a:t>
            </a:r>
            <a:r>
              <a:rPr lang="en-US" sz="2800" dirty="0"/>
              <a:t>Find a middle ground between a poem that’s so simple it’s boring and one that’s so abstruse it can’t be understood (and thus is also boring). A reader/ hearer should be able to get the </a:t>
            </a:r>
            <a:r>
              <a:rPr lang="en-US" sz="2800" dirty="0" smtClean="0"/>
              <a:t>gist </a:t>
            </a:r>
            <a:r>
              <a:rPr lang="en-US" sz="2800" dirty="0"/>
              <a:t>of your poem on first encounter. But the poem should also contain hidden treasure to stimulate reader involvement. This requires both right brain daring and deep left brain creative analysis on the poet’s part. </a:t>
            </a:r>
            <a:endParaRPr lang="en-US" sz="2800" dirty="0" smtClean="0"/>
          </a:p>
          <a:p>
            <a:endParaRPr lang="en-US" sz="2400" dirty="0"/>
          </a:p>
          <a:p>
            <a:r>
              <a:rPr lang="en-US" sz="2400" dirty="0"/>
              <a:t>Example </a:t>
            </a:r>
            <a:r>
              <a:rPr lang="en-US" sz="2400" dirty="0" smtClean="0"/>
              <a:t>poem: </a:t>
            </a:r>
            <a:r>
              <a:rPr lang="en-US" sz="2400" i="1" dirty="0" err="1" smtClean="0"/>
              <a:t>Moondrunk</a:t>
            </a:r>
            <a:r>
              <a:rPr lang="en-US" sz="2400" i="1" dirty="0" smtClean="0"/>
              <a:t> Lunar Eclipse</a:t>
            </a:r>
            <a:endParaRPr lang="en-US" sz="2800" i="1" dirty="0"/>
          </a:p>
        </p:txBody>
      </p:sp>
    </p:spTree>
    <p:extLst>
      <p:ext uri="{BB962C8B-B14F-4D97-AF65-F5344CB8AC3E}">
        <p14:creationId xmlns:p14="http://schemas.microsoft.com/office/powerpoint/2010/main" val="35959274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http://static.ddmcdn.com/gif/lunar-eclipse-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6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http://1.bp.blogspot.com/-xYzm-XNvkzw/TZkYzNFb6yI/AAAAAAAAA4M/P-Xu9HKTTZs/s640/1+07+Nazimova+SALOME+2+LOBBY+CARD.jpg"/>
          <p:cNvPicPr>
            <a:picLocks noChangeAspect="1" noChangeArrowheads="1"/>
          </p:cNvPicPr>
          <p:nvPr/>
        </p:nvPicPr>
        <p:blipFill>
          <a:blip r:embed="rId4">
            <a:extLst>
              <a:ext uri="{28A0092B-C50C-407E-A947-70E740481C1C}">
                <a14:useLocalDpi xmlns:a14="http://schemas.microsoft.com/office/drawing/2010/main" val="0"/>
              </a:ext>
            </a:extLst>
          </a:blip>
          <a:srcRect l="20660" t="10335" r="19141" b="19363"/>
          <a:stretch>
            <a:fillRect/>
          </a:stretch>
        </p:blipFill>
        <p:spPr bwMode="auto">
          <a:xfrm>
            <a:off x="5044232" y="3200401"/>
            <a:ext cx="4098181"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lh3.ggpht.com/_EWbmqBY88xg/SxHZMvcfazI/AAAAAAAABv4/HMeV119ahEM/-1.jpg"/>
          <p:cNvPicPr>
            <a:picLocks noChangeAspect="1" noChangeArrowheads="1"/>
          </p:cNvPicPr>
          <p:nvPr/>
        </p:nvPicPr>
        <p:blipFill>
          <a:blip r:embed="rId5">
            <a:extLst>
              <a:ext uri="{28A0092B-C50C-407E-A947-70E740481C1C}">
                <a14:useLocalDpi xmlns:a14="http://schemas.microsoft.com/office/drawing/2010/main" val="0"/>
              </a:ext>
            </a:extLst>
          </a:blip>
          <a:srcRect l="19537" t="3238" r="3513"/>
          <a:stretch>
            <a:fillRect/>
          </a:stretch>
        </p:blipFill>
        <p:spPr bwMode="auto">
          <a:xfrm>
            <a:off x="9525" y="0"/>
            <a:ext cx="3223716"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4036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754" y="990600"/>
            <a:ext cx="4495800" cy="5124480"/>
          </a:xfrm>
          <a:prstGeom prst="rect">
            <a:avLst/>
          </a:prstGeom>
        </p:spPr>
        <p:txBody>
          <a:bodyPr wrap="square">
            <a:spAutoFit/>
          </a:bodyPr>
          <a:lstStyle/>
          <a:p>
            <a:r>
              <a:rPr lang="en-US" sz="2400" dirty="0" smtClean="0"/>
              <a:t>    </a:t>
            </a:r>
            <a:r>
              <a:rPr lang="en-US" sz="1900" dirty="0" smtClean="0"/>
              <a:t>nothing </a:t>
            </a:r>
            <a:r>
              <a:rPr lang="en-US" sz="1900" dirty="0"/>
              <a:t>more naked than moonlight</a:t>
            </a:r>
          </a:p>
          <a:p>
            <a:r>
              <a:rPr lang="en-US" sz="1900" dirty="0"/>
              <a:t>she dances Salome’s solemn bacchanal</a:t>
            </a:r>
          </a:p>
          <a:p>
            <a:r>
              <a:rPr lang="en-US" sz="1900" dirty="0"/>
              <a:t>upon the wine-dark night while</a:t>
            </a:r>
          </a:p>
          <a:p>
            <a:r>
              <a:rPr lang="en-US" sz="1900" dirty="0"/>
              <a:t>we and the stars drown </a:t>
            </a:r>
            <a:r>
              <a:rPr lang="en-US" sz="1900" dirty="0" err="1"/>
              <a:t>moondrunk</a:t>
            </a:r>
            <a:endParaRPr lang="en-US" sz="1900" dirty="0"/>
          </a:p>
          <a:p>
            <a:r>
              <a:rPr lang="en-US" sz="1900" dirty="0" smtClean="0"/>
              <a:t>     nothing </a:t>
            </a:r>
            <a:r>
              <a:rPr lang="en-US" sz="1900" dirty="0"/>
              <a:t>more drunk than </a:t>
            </a:r>
            <a:r>
              <a:rPr lang="en-US" sz="1900" dirty="0" err="1" smtClean="0"/>
              <a:t>moondrowned</a:t>
            </a:r>
            <a:endParaRPr lang="en-US" sz="1900" dirty="0" smtClean="0"/>
          </a:p>
          <a:p>
            <a:endParaRPr lang="en-US" sz="1900" dirty="0"/>
          </a:p>
          <a:p>
            <a:r>
              <a:rPr lang="en-US" sz="1900" dirty="0"/>
              <a:t>while we prattle on of </a:t>
            </a:r>
            <a:endParaRPr lang="en-US" sz="1900" dirty="0" smtClean="0"/>
          </a:p>
          <a:p>
            <a:r>
              <a:rPr lang="en-US" sz="1900" dirty="0" smtClean="0"/>
              <a:t>stock </a:t>
            </a:r>
            <a:r>
              <a:rPr lang="en-US" sz="1900" dirty="0"/>
              <a:t>picks </a:t>
            </a:r>
            <a:r>
              <a:rPr lang="en-US" sz="1900" dirty="0" smtClean="0"/>
              <a:t>  politics   jazz </a:t>
            </a:r>
            <a:r>
              <a:rPr lang="en-US" sz="1900" dirty="0"/>
              <a:t>licks</a:t>
            </a:r>
          </a:p>
          <a:p>
            <a:r>
              <a:rPr lang="en-US" sz="1900" dirty="0"/>
              <a:t>until brightness fails as she unveils</a:t>
            </a:r>
          </a:p>
          <a:p>
            <a:r>
              <a:rPr lang="en-US" sz="1900" dirty="0"/>
              <a:t>and blushes with shadowed innocence</a:t>
            </a:r>
          </a:p>
          <a:p>
            <a:r>
              <a:rPr lang="en-US" sz="1900" dirty="0" smtClean="0"/>
              <a:t>     nothing </a:t>
            </a:r>
            <a:r>
              <a:rPr lang="en-US" sz="1900" dirty="0"/>
              <a:t>more innocent than </a:t>
            </a:r>
            <a:r>
              <a:rPr lang="en-US" sz="1900" dirty="0" err="1" smtClean="0"/>
              <a:t>moonblush</a:t>
            </a:r>
            <a:endParaRPr lang="en-US" sz="1900" dirty="0" smtClean="0"/>
          </a:p>
          <a:p>
            <a:endParaRPr lang="en-US" sz="1900" dirty="0" smtClean="0"/>
          </a:p>
          <a:p>
            <a:r>
              <a:rPr lang="en-US" sz="1900" dirty="0"/>
              <a:t>yet as she </a:t>
            </a:r>
            <a:r>
              <a:rPr lang="en-US" sz="1900" dirty="0" err="1"/>
              <a:t>unmirrors</a:t>
            </a:r>
            <a:r>
              <a:rPr lang="en-US" sz="1900" dirty="0"/>
              <a:t> the sun</a:t>
            </a:r>
          </a:p>
          <a:p>
            <a:r>
              <a:rPr lang="en-US" sz="1900" dirty="0"/>
              <a:t>and </a:t>
            </a:r>
            <a:r>
              <a:rPr lang="en-US" sz="1900" dirty="0" err="1"/>
              <a:t>echos</a:t>
            </a:r>
            <a:r>
              <a:rPr lang="en-US" sz="1900" dirty="0"/>
              <a:t> earth’s lesser </a:t>
            </a:r>
            <a:r>
              <a:rPr lang="en-US" sz="1900" dirty="0" err="1"/>
              <a:t>lumination</a:t>
            </a:r>
            <a:endParaRPr lang="en-US" sz="1900" dirty="0"/>
          </a:p>
          <a:p>
            <a:r>
              <a:rPr lang="en-US" sz="1900" dirty="0"/>
              <a:t>could love thus reflect if only in eclipse</a:t>
            </a:r>
          </a:p>
          <a:p>
            <a:r>
              <a:rPr lang="en-US" sz="1900" dirty="0" smtClean="0"/>
              <a:t>     nothing </a:t>
            </a:r>
            <a:r>
              <a:rPr lang="en-US" sz="1900" dirty="0"/>
              <a:t>more reflective than </a:t>
            </a:r>
            <a:r>
              <a:rPr lang="en-US" sz="1900" dirty="0" err="1"/>
              <a:t>moonlove</a:t>
            </a:r>
            <a:endParaRPr lang="en-US" sz="1900" dirty="0"/>
          </a:p>
          <a:p>
            <a:endParaRPr lang="en-US" dirty="0"/>
          </a:p>
        </p:txBody>
      </p:sp>
      <p:sp>
        <p:nvSpPr>
          <p:cNvPr id="7" name="Rectangle 6"/>
          <p:cNvSpPr/>
          <p:nvPr/>
        </p:nvSpPr>
        <p:spPr>
          <a:xfrm>
            <a:off x="4572000" y="762000"/>
            <a:ext cx="4495800" cy="5093702"/>
          </a:xfrm>
          <a:prstGeom prst="rect">
            <a:avLst/>
          </a:prstGeom>
        </p:spPr>
        <p:txBody>
          <a:bodyPr wrap="square">
            <a:spAutoFit/>
          </a:bodyPr>
          <a:lstStyle/>
          <a:p>
            <a:endParaRPr lang="en-US" sz="1900" dirty="0" smtClean="0"/>
          </a:p>
          <a:p>
            <a:r>
              <a:rPr lang="en-US" sz="1900" dirty="0" smtClean="0"/>
              <a:t>so </a:t>
            </a:r>
            <a:r>
              <a:rPr lang="en-US" sz="1900" dirty="0"/>
              <a:t>we see her shed her last</a:t>
            </a:r>
          </a:p>
          <a:p>
            <a:r>
              <a:rPr lang="en-US" sz="1900" dirty="0"/>
              <a:t>bright sliver shivering mindless</a:t>
            </a:r>
          </a:p>
          <a:p>
            <a:r>
              <a:rPr lang="en-US" sz="1900" dirty="0"/>
              <a:t>perhaps not only with the cold</a:t>
            </a:r>
          </a:p>
          <a:p>
            <a:r>
              <a:rPr lang="en-US" sz="1900" dirty="0" smtClean="0"/>
              <a:t>     nothing </a:t>
            </a:r>
            <a:r>
              <a:rPr lang="en-US" sz="1900" dirty="0"/>
              <a:t>more </a:t>
            </a:r>
            <a:r>
              <a:rPr lang="en-US" sz="1900" dirty="0" err="1"/>
              <a:t>shiverous</a:t>
            </a:r>
            <a:r>
              <a:rPr lang="en-US" sz="1900" dirty="0"/>
              <a:t> than </a:t>
            </a:r>
            <a:r>
              <a:rPr lang="en-US" sz="1900" dirty="0" err="1" smtClean="0"/>
              <a:t>moonmind</a:t>
            </a:r>
            <a:endParaRPr lang="en-US" sz="1900" dirty="0" smtClean="0"/>
          </a:p>
          <a:p>
            <a:endParaRPr lang="en-US" sz="1900" dirty="0"/>
          </a:p>
          <a:p>
            <a:r>
              <a:rPr lang="en-US" sz="1900" dirty="0"/>
              <a:t>then slowly she hurtles</a:t>
            </a:r>
          </a:p>
          <a:p>
            <a:r>
              <a:rPr lang="en-US" sz="1900" dirty="0"/>
              <a:t>homeless as a god-thrown stone</a:t>
            </a:r>
          </a:p>
          <a:p>
            <a:r>
              <a:rPr lang="en-US" sz="1900" dirty="0"/>
              <a:t>lost on her always falling circle</a:t>
            </a:r>
          </a:p>
          <a:p>
            <a:r>
              <a:rPr lang="en-US" sz="1900" dirty="0" smtClean="0"/>
              <a:t>     nothing </a:t>
            </a:r>
            <a:r>
              <a:rPr lang="en-US" sz="1900" dirty="0"/>
              <a:t>more homeless than </a:t>
            </a:r>
            <a:r>
              <a:rPr lang="en-US" sz="1900" dirty="0" err="1" smtClean="0"/>
              <a:t>moonlost</a:t>
            </a:r>
            <a:endParaRPr lang="en-US" sz="1900" dirty="0" smtClean="0"/>
          </a:p>
          <a:p>
            <a:endParaRPr lang="en-US" sz="1900" dirty="0"/>
          </a:p>
          <a:p>
            <a:r>
              <a:rPr lang="en-US" sz="1900" dirty="0"/>
              <a:t>and we stagger blindly back inside</a:t>
            </a:r>
          </a:p>
          <a:p>
            <a:r>
              <a:rPr lang="en-US" sz="1900" dirty="0"/>
              <a:t>only to find her stranded in the television</a:t>
            </a:r>
          </a:p>
          <a:p>
            <a:r>
              <a:rPr lang="en-US" sz="1900" dirty="0"/>
              <a:t>wonder-wounded</a:t>
            </a:r>
          </a:p>
          <a:p>
            <a:r>
              <a:rPr lang="en-US" sz="1900" dirty="0" smtClean="0"/>
              <a:t>     nothing more</a:t>
            </a:r>
          </a:p>
          <a:p>
            <a:endParaRPr lang="en-US" sz="2000" dirty="0"/>
          </a:p>
          <a:p>
            <a:r>
              <a:rPr lang="en-US" sz="2000" dirty="0" smtClean="0"/>
              <a:t>		</a:t>
            </a:r>
            <a:r>
              <a:rPr lang="en-US" dirty="0" smtClean="0"/>
              <a:t>Michael Baldwin</a:t>
            </a:r>
            <a:endParaRPr lang="en-US" dirty="0"/>
          </a:p>
        </p:txBody>
      </p:sp>
      <p:sp>
        <p:nvSpPr>
          <p:cNvPr id="2" name="TextBox 1"/>
          <p:cNvSpPr txBox="1"/>
          <p:nvPr/>
        </p:nvSpPr>
        <p:spPr>
          <a:xfrm>
            <a:off x="381000" y="152400"/>
            <a:ext cx="8229600" cy="800219"/>
          </a:xfrm>
          <a:prstGeom prst="rect">
            <a:avLst/>
          </a:prstGeom>
          <a:noFill/>
        </p:spPr>
        <p:txBody>
          <a:bodyPr wrap="square" rtlCol="0">
            <a:spAutoFit/>
          </a:bodyPr>
          <a:lstStyle/>
          <a:p>
            <a:pPr algn="ctr"/>
            <a:r>
              <a:rPr lang="en-US" sz="2800" dirty="0" err="1"/>
              <a:t>Moondrunk</a:t>
            </a:r>
            <a:r>
              <a:rPr lang="en-US" sz="2800" dirty="0"/>
              <a:t> Lunar Eclipse</a:t>
            </a:r>
            <a:endParaRPr lang="en-US" dirty="0"/>
          </a:p>
          <a:p>
            <a:pPr algn="ctr"/>
            <a:endParaRPr lang="en-US" dirty="0"/>
          </a:p>
        </p:txBody>
      </p:sp>
    </p:spTree>
    <p:extLst>
      <p:ext uri="{BB962C8B-B14F-4D97-AF65-F5344CB8AC3E}">
        <p14:creationId xmlns:p14="http://schemas.microsoft.com/office/powerpoint/2010/main" val="2940377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 y="457200"/>
            <a:ext cx="8915400" cy="5755422"/>
          </a:xfrm>
          <a:prstGeom prst="rect">
            <a:avLst/>
          </a:prstGeom>
          <a:noFill/>
        </p:spPr>
        <p:txBody>
          <a:bodyPr wrap="square" rtlCol="0">
            <a:spAutoFit/>
          </a:bodyPr>
          <a:lstStyle/>
          <a:p>
            <a:pPr marL="742950" lvl="1" indent="-285750">
              <a:buFont typeface="Wingdings" panose="05000000000000000000" pitchFamily="2" charset="2"/>
              <a:buChar char="v"/>
            </a:pPr>
            <a:r>
              <a:rPr lang="en-US" sz="4000" b="1" dirty="0">
                <a:solidFill>
                  <a:srgbClr val="FF0000"/>
                </a:solidFill>
                <a:latin typeface="BalloonEFExtraBold" panose="00000800000000000000" pitchFamily="2" charset="0"/>
              </a:rPr>
              <a:t>Surprise!</a:t>
            </a:r>
            <a:r>
              <a:rPr lang="en-US" sz="4000" b="1" dirty="0">
                <a:latin typeface="BalloonEFExtraBold" panose="00000800000000000000" pitchFamily="2" charset="0"/>
              </a:rPr>
              <a:t> </a:t>
            </a:r>
            <a:r>
              <a:rPr lang="en-US" sz="4000" b="1" dirty="0" smtClean="0">
                <a:solidFill>
                  <a:srgbClr val="002060"/>
                </a:solidFill>
                <a:latin typeface="BalloonEFExtraBold" panose="00000800000000000000" pitchFamily="2" charset="0"/>
              </a:rPr>
              <a:t>And</a:t>
            </a:r>
            <a:r>
              <a:rPr lang="en-US" sz="4000" b="1" dirty="0" smtClean="0">
                <a:latin typeface="BalloonEFExtraBold" panose="00000800000000000000" pitchFamily="2" charset="0"/>
              </a:rPr>
              <a:t> </a:t>
            </a:r>
            <a:r>
              <a:rPr lang="en-US" sz="4000" b="1" dirty="0" smtClean="0">
                <a:solidFill>
                  <a:srgbClr val="00B050"/>
                </a:solidFill>
              </a:rPr>
              <a:t>Humor are Good</a:t>
            </a:r>
            <a:r>
              <a:rPr lang="en-US" sz="4000" dirty="0" smtClean="0"/>
              <a:t>.</a:t>
            </a:r>
            <a:r>
              <a:rPr lang="en-US" sz="4000" b="1" dirty="0" smtClean="0"/>
              <a:t> </a:t>
            </a:r>
          </a:p>
          <a:p>
            <a:endParaRPr lang="en-US" sz="3200" b="1" dirty="0"/>
          </a:p>
          <a:p>
            <a:r>
              <a:rPr lang="en-US" sz="3200" b="1" dirty="0" smtClean="0"/>
              <a:t>	</a:t>
            </a:r>
            <a:r>
              <a:rPr lang="en-US" sz="3200" dirty="0"/>
              <a:t>The right brain enjoys creating </a:t>
            </a:r>
            <a:r>
              <a:rPr lang="en-US" sz="3200" dirty="0" smtClean="0"/>
              <a:t>and experiencing  humor </a:t>
            </a:r>
            <a:r>
              <a:rPr lang="en-US" sz="3200" dirty="0"/>
              <a:t>and surprise thru </a:t>
            </a:r>
            <a:r>
              <a:rPr lang="en-US" sz="4000" dirty="0"/>
              <a:t>un</a:t>
            </a:r>
            <a:r>
              <a:rPr lang="en-US" sz="3200" dirty="0"/>
              <a:t>expected combinations of words and ideas</a:t>
            </a:r>
            <a:r>
              <a:rPr lang="en-US" sz="3200" dirty="0" smtClean="0"/>
              <a:t>. It’s okay to bend or break the rules of language if you show you know the rules and have violated them for a valid poetic purpose.</a:t>
            </a:r>
          </a:p>
          <a:p>
            <a:endParaRPr lang="en-US" sz="2800" dirty="0"/>
          </a:p>
          <a:p>
            <a:r>
              <a:rPr lang="en-US" sz="2800" dirty="0"/>
              <a:t>Example </a:t>
            </a:r>
            <a:r>
              <a:rPr lang="en-US" sz="2800" dirty="0" smtClean="0"/>
              <a:t>poem: Poetry Insurgency</a:t>
            </a:r>
            <a:endParaRPr lang="en-US" sz="3200" dirty="0"/>
          </a:p>
        </p:txBody>
      </p:sp>
    </p:spTree>
    <p:extLst>
      <p:ext uri="{BB962C8B-B14F-4D97-AF65-F5344CB8AC3E}">
        <p14:creationId xmlns:p14="http://schemas.microsoft.com/office/powerpoint/2010/main" val="20211707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a0.twimg.com/profile_images/2373427289/wah69fnmpf9ml4oyviq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25" y="-23813"/>
            <a:ext cx="3571875" cy="476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descr="http://www.bigbridge.org/100thousandpoetsforchange/wp-content/uploads/2011/09/YouAndTheGuerrillaPoets100ThousandPoets4ChangeFlyer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3" y="5334000"/>
            <a:ext cx="3771900"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http://25.media.tumblr.com/tumblr_m5m6d6F1Pi1qzhoqfo1_128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2125" y="4329113"/>
            <a:ext cx="3571875"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http://apps.startribune.com/blogs/user_images/caphebaophi_1333640592_HaiCOUP_cover_cop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3" y="30163"/>
            <a:ext cx="5468937"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http://rlv.zcache.com/dc_guerrilla_poetry_insurgency_tshirt-p235588854503569778b7wpd_4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0" y="3017838"/>
            <a:ext cx="22923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p:cNvSpPr txBox="1">
            <a:spLocks noChangeArrowheads="1"/>
          </p:cNvSpPr>
          <p:nvPr/>
        </p:nvSpPr>
        <p:spPr bwMode="auto">
          <a:xfrm>
            <a:off x="3789363" y="5943600"/>
            <a:ext cx="16970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n-US" sz="2400">
                <a:solidFill>
                  <a:srgbClr val="FF0000"/>
                </a:solidFill>
              </a:rPr>
              <a:t>Poetry </a:t>
            </a:r>
          </a:p>
          <a:p>
            <a:pPr algn="ctr" eaLnBrk="1" hangingPunct="1">
              <a:spcBef>
                <a:spcPct val="0"/>
              </a:spcBef>
              <a:buFontTx/>
              <a:buNone/>
            </a:pPr>
            <a:r>
              <a:rPr lang="en-US" altLang="en-US" sz="2400">
                <a:solidFill>
                  <a:srgbClr val="FF0000"/>
                </a:solidFill>
              </a:rPr>
              <a:t>Insurgency</a:t>
            </a:r>
          </a:p>
        </p:txBody>
      </p:sp>
      <p:pic>
        <p:nvPicPr>
          <p:cNvPr id="8" name="Picture 14" descr="http://4.bp.blogspot.com/_Xavaoo9FC9M/S6OMY-k_hbI/AAAAAAAAANI/y23PEmPJUy8/s400/pb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8700" y="3138488"/>
            <a:ext cx="3311525"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3353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676400" y="152400"/>
            <a:ext cx="5029200" cy="830997"/>
          </a:xfrm>
          <a:prstGeom prst="rect">
            <a:avLst/>
          </a:prstGeom>
          <a:noFill/>
        </p:spPr>
        <p:txBody>
          <a:bodyPr wrap="square" rtlCol="0">
            <a:spAutoFit/>
          </a:bodyPr>
          <a:lstStyle/>
          <a:p>
            <a:pPr algn="ctr"/>
            <a:r>
              <a:rPr lang="en-US" sz="2800" dirty="0" smtClean="0"/>
              <a:t>Poetry Insurgency</a:t>
            </a:r>
          </a:p>
          <a:p>
            <a:pPr algn="ctr"/>
            <a:r>
              <a:rPr lang="en-US" sz="2000" dirty="0" smtClean="0"/>
              <a:t>by Michael Baldwin</a:t>
            </a:r>
            <a:endParaRPr lang="en-US" sz="2000" dirty="0"/>
          </a:p>
        </p:txBody>
      </p:sp>
      <p:sp>
        <p:nvSpPr>
          <p:cNvPr id="3" name="Rectangle 2"/>
          <p:cNvSpPr/>
          <p:nvPr/>
        </p:nvSpPr>
        <p:spPr>
          <a:xfrm>
            <a:off x="-3018" y="1066800"/>
            <a:ext cx="8991600" cy="5847755"/>
          </a:xfrm>
          <a:prstGeom prst="rect">
            <a:avLst/>
          </a:prstGeom>
        </p:spPr>
        <p:txBody>
          <a:bodyPr wrap="square">
            <a:spAutoFit/>
          </a:bodyPr>
          <a:lstStyle/>
          <a:p>
            <a:pPr lvl="1"/>
            <a:r>
              <a:rPr lang="en-US" sz="2200" dirty="0"/>
              <a:t>Have you heard about the new wave of </a:t>
            </a:r>
            <a:r>
              <a:rPr lang="en-US" sz="2200" dirty="0" smtClean="0"/>
              <a:t>terrorism</a:t>
            </a:r>
          </a:p>
          <a:p>
            <a:pPr lvl="1"/>
            <a:r>
              <a:rPr lang="en-US" sz="2200" dirty="0" smtClean="0"/>
              <a:t>that’s </a:t>
            </a:r>
            <a:r>
              <a:rPr lang="en-US" sz="2200" dirty="0"/>
              <a:t>sweeping the country?</a:t>
            </a:r>
          </a:p>
          <a:p>
            <a:pPr lvl="1"/>
            <a:r>
              <a:rPr lang="en-US" sz="2200" dirty="0"/>
              <a:t>Let me read you some of these news briefs:</a:t>
            </a:r>
          </a:p>
          <a:p>
            <a:pPr lvl="1"/>
            <a:r>
              <a:rPr lang="en-US" sz="2200" dirty="0"/>
              <a:t>Poetry terrorists detonated a powerful </a:t>
            </a:r>
            <a:r>
              <a:rPr lang="en-US" sz="2200" dirty="0" smtClean="0"/>
              <a:t>Sestina</a:t>
            </a:r>
          </a:p>
          <a:p>
            <a:pPr lvl="1"/>
            <a:r>
              <a:rPr lang="en-US" sz="2200" dirty="0" smtClean="0"/>
              <a:t>near </a:t>
            </a:r>
            <a:r>
              <a:rPr lang="en-US" sz="2200" dirty="0"/>
              <a:t>the White House yesterday, </a:t>
            </a:r>
          </a:p>
          <a:p>
            <a:pPr lvl="1"/>
            <a:r>
              <a:rPr lang="en-US" sz="2200" dirty="0"/>
              <a:t>resulting in damage to </a:t>
            </a:r>
            <a:r>
              <a:rPr lang="en-US" sz="2200" dirty="0" smtClean="0"/>
              <a:t>numerous</a:t>
            </a:r>
          </a:p>
          <a:p>
            <a:pPr lvl="1"/>
            <a:r>
              <a:rPr lang="en-US" sz="2200" dirty="0" smtClean="0"/>
              <a:t>inflated </a:t>
            </a:r>
            <a:r>
              <a:rPr lang="en-US" sz="2200" dirty="0"/>
              <a:t>egos and supercilious attitudes </a:t>
            </a:r>
          </a:p>
          <a:p>
            <a:pPr lvl="1"/>
            <a:r>
              <a:rPr lang="en-US" sz="2200" dirty="0"/>
              <a:t>among high government officials. </a:t>
            </a:r>
          </a:p>
          <a:p>
            <a:pPr lvl="1"/>
            <a:r>
              <a:rPr lang="en-US" sz="2200" dirty="0"/>
              <a:t>Poetry insurgents also infiltrated a </a:t>
            </a:r>
            <a:r>
              <a:rPr lang="en-US" sz="2200" dirty="0" smtClean="0"/>
              <a:t>political </a:t>
            </a:r>
            <a:r>
              <a:rPr lang="en-US" sz="2200" dirty="0"/>
              <a:t>rally recently</a:t>
            </a:r>
          </a:p>
          <a:p>
            <a:pPr lvl="1"/>
            <a:r>
              <a:rPr lang="en-US" sz="2200" dirty="0"/>
              <a:t>and pummeled the crowd with sonnets, ballads, and elegies. </a:t>
            </a:r>
            <a:endParaRPr lang="en-US" sz="2200" dirty="0" smtClean="0"/>
          </a:p>
          <a:p>
            <a:pPr lvl="1"/>
            <a:r>
              <a:rPr lang="en-US" sz="2200" dirty="0" smtClean="0"/>
              <a:t>One </a:t>
            </a:r>
            <a:r>
              <a:rPr lang="en-US" sz="2200" dirty="0"/>
              <a:t>witness </a:t>
            </a:r>
            <a:r>
              <a:rPr lang="en-US" sz="2200" dirty="0" smtClean="0"/>
              <a:t>said it </a:t>
            </a:r>
            <a:r>
              <a:rPr lang="en-US" sz="2200" dirty="0"/>
              <a:t>was a Pindaric Ode </a:t>
            </a:r>
            <a:endParaRPr lang="en-US" sz="2200" dirty="0" smtClean="0"/>
          </a:p>
          <a:p>
            <a:pPr lvl="1"/>
            <a:r>
              <a:rPr lang="en-US" sz="2200" dirty="0" smtClean="0"/>
              <a:t>that </a:t>
            </a:r>
            <a:r>
              <a:rPr lang="en-US" sz="2200" dirty="0"/>
              <a:t>really enflamed the crowd. </a:t>
            </a:r>
          </a:p>
          <a:p>
            <a:pPr lvl="1"/>
            <a:r>
              <a:rPr lang="en-US" sz="2200" dirty="0"/>
              <a:t>Poetry terrorism has become so egregious in some </a:t>
            </a:r>
            <a:r>
              <a:rPr lang="en-US" sz="2200" dirty="0" smtClean="0"/>
              <a:t>cities</a:t>
            </a:r>
          </a:p>
          <a:p>
            <a:pPr lvl="1"/>
            <a:r>
              <a:rPr lang="en-US" sz="2200" dirty="0" smtClean="0"/>
              <a:t>that authorities have </a:t>
            </a:r>
            <a:r>
              <a:rPr lang="en-US" sz="2200" dirty="0"/>
              <a:t>resorted to poetry-sniffing dogs, </a:t>
            </a:r>
            <a:endParaRPr lang="en-US" sz="2200" dirty="0" smtClean="0"/>
          </a:p>
          <a:p>
            <a:pPr lvl="1"/>
            <a:r>
              <a:rPr lang="en-US" sz="2200" dirty="0" smtClean="0"/>
              <a:t>hoping </a:t>
            </a:r>
            <a:r>
              <a:rPr lang="en-US" sz="2200" dirty="0"/>
              <a:t>to find poets before they can recite to mass audiences</a:t>
            </a:r>
            <a:r>
              <a:rPr lang="en-US" sz="2200" dirty="0" smtClean="0"/>
              <a:t>.</a:t>
            </a:r>
          </a:p>
          <a:p>
            <a:pPr lvl="1"/>
            <a:r>
              <a:rPr lang="en-US" sz="2200" dirty="0" smtClean="0"/>
              <a:t>Nevertheless</a:t>
            </a:r>
            <a:r>
              <a:rPr lang="en-US" sz="2200" dirty="0"/>
              <a:t>, officials can’t deny that the </a:t>
            </a:r>
            <a:r>
              <a:rPr lang="en-US" sz="2200" dirty="0" smtClean="0"/>
              <a:t>situation</a:t>
            </a:r>
          </a:p>
          <a:p>
            <a:pPr lvl="1"/>
            <a:r>
              <a:rPr lang="en-US" sz="2200" dirty="0" smtClean="0"/>
              <a:t>is </a:t>
            </a:r>
            <a:r>
              <a:rPr lang="en-US" sz="2200" dirty="0"/>
              <a:t>getting verse and verse. </a:t>
            </a:r>
          </a:p>
        </p:txBody>
      </p:sp>
    </p:spTree>
    <p:extLst>
      <p:ext uri="{BB962C8B-B14F-4D97-AF65-F5344CB8AC3E}">
        <p14:creationId xmlns:p14="http://schemas.microsoft.com/office/powerpoint/2010/main" val="600409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86350" y="76200"/>
            <a:ext cx="8839200" cy="6863417"/>
          </a:xfrm>
          <a:prstGeom prst="rect">
            <a:avLst/>
          </a:prstGeom>
        </p:spPr>
        <p:txBody>
          <a:bodyPr wrap="square">
            <a:spAutoFit/>
          </a:bodyPr>
          <a:lstStyle/>
          <a:p>
            <a:pPr lvl="1"/>
            <a:r>
              <a:rPr lang="en-US" sz="2200" dirty="0"/>
              <a:t>In fact, poets actually took over a local television station</a:t>
            </a:r>
            <a:r>
              <a:rPr lang="en-US" sz="2200" dirty="0" smtClean="0"/>
              <a:t>,</a:t>
            </a:r>
          </a:p>
          <a:p>
            <a:pPr lvl="1"/>
            <a:r>
              <a:rPr lang="en-US" sz="2200" dirty="0" smtClean="0"/>
              <a:t>then </a:t>
            </a:r>
            <a:r>
              <a:rPr lang="en-US" sz="2200" dirty="0"/>
              <a:t>subjected thousands of unsuspecting </a:t>
            </a:r>
            <a:r>
              <a:rPr lang="en-US" sz="2200" dirty="0" smtClean="0"/>
              <a:t>viewers</a:t>
            </a:r>
          </a:p>
          <a:p>
            <a:pPr lvl="1"/>
            <a:r>
              <a:rPr lang="en-US" sz="2200" dirty="0" smtClean="0"/>
              <a:t>to </a:t>
            </a:r>
            <a:r>
              <a:rPr lang="en-US" sz="2200" dirty="0"/>
              <a:t>some vicious Iambic Pentameter. </a:t>
            </a:r>
            <a:endParaRPr lang="en-US" sz="2200" dirty="0" smtClean="0"/>
          </a:p>
          <a:p>
            <a:pPr lvl="1"/>
            <a:r>
              <a:rPr lang="en-US" sz="2200" dirty="0" smtClean="0"/>
              <a:t>Before </a:t>
            </a:r>
            <a:r>
              <a:rPr lang="en-US" sz="2200" dirty="0"/>
              <a:t>police could arrive, the terrorists even </a:t>
            </a:r>
            <a:r>
              <a:rPr lang="en-US" sz="2200" dirty="0" smtClean="0"/>
              <a:t>exposed</a:t>
            </a:r>
          </a:p>
          <a:p>
            <a:pPr lvl="1"/>
            <a:r>
              <a:rPr lang="en-US" sz="2200" dirty="0" smtClean="0"/>
              <a:t>their </a:t>
            </a:r>
            <a:r>
              <a:rPr lang="en-US" sz="2200" dirty="0" err="1"/>
              <a:t>Ars</a:t>
            </a:r>
            <a:r>
              <a:rPr lang="en-US" sz="2200" dirty="0"/>
              <a:t> </a:t>
            </a:r>
            <a:r>
              <a:rPr lang="en-US" sz="2200" dirty="0" err="1"/>
              <a:t>Poetica</a:t>
            </a:r>
            <a:r>
              <a:rPr lang="en-US" sz="2200" dirty="0" smtClean="0"/>
              <a:t>.</a:t>
            </a:r>
          </a:p>
          <a:p>
            <a:pPr lvl="1"/>
            <a:r>
              <a:rPr lang="en-US" sz="2200" dirty="0"/>
              <a:t>Another gang of poets hi-jacked a city bus </a:t>
            </a:r>
            <a:endParaRPr lang="en-US" sz="2200" dirty="0" smtClean="0"/>
          </a:p>
          <a:p>
            <a:pPr lvl="1"/>
            <a:r>
              <a:rPr lang="en-US" sz="2200" dirty="0" smtClean="0"/>
              <a:t>and </a:t>
            </a:r>
            <a:r>
              <a:rPr lang="en-US" sz="2200" dirty="0"/>
              <a:t>forced the driver to take them </a:t>
            </a:r>
            <a:r>
              <a:rPr lang="en-US" sz="2200" dirty="0" smtClean="0"/>
              <a:t>into </a:t>
            </a:r>
            <a:r>
              <a:rPr lang="en-US" sz="2200" dirty="0"/>
              <a:t>the </a:t>
            </a:r>
            <a:r>
              <a:rPr lang="en-US" sz="2200" dirty="0" smtClean="0"/>
              <a:t>country</a:t>
            </a:r>
          </a:p>
          <a:p>
            <a:pPr lvl="1"/>
            <a:r>
              <a:rPr lang="en-US" sz="2200" dirty="0" smtClean="0"/>
              <a:t>to </a:t>
            </a:r>
            <a:r>
              <a:rPr lang="en-US" sz="2200" dirty="0"/>
              <a:t>watch some woods fill up with snow. </a:t>
            </a:r>
            <a:endParaRPr lang="en-US" sz="2200" dirty="0" smtClean="0"/>
          </a:p>
          <a:p>
            <a:pPr lvl="1"/>
            <a:r>
              <a:rPr lang="en-US" sz="2200" dirty="0" smtClean="0"/>
              <a:t>They </a:t>
            </a:r>
            <a:r>
              <a:rPr lang="en-US" sz="2200" dirty="0"/>
              <a:t>regaled the passengers with nature </a:t>
            </a:r>
            <a:r>
              <a:rPr lang="en-US" sz="2200" dirty="0" smtClean="0"/>
              <a:t>poetry</a:t>
            </a:r>
          </a:p>
          <a:p>
            <a:pPr lvl="1"/>
            <a:r>
              <a:rPr lang="en-US" sz="2200" dirty="0" smtClean="0"/>
              <a:t>for </a:t>
            </a:r>
            <a:r>
              <a:rPr lang="en-US" sz="2200" dirty="0"/>
              <a:t>several hours. The bus was allowed to return without harm. </a:t>
            </a:r>
            <a:endParaRPr lang="en-US" sz="2200" dirty="0" smtClean="0"/>
          </a:p>
          <a:p>
            <a:pPr lvl="1"/>
            <a:r>
              <a:rPr lang="en-US" sz="2200" dirty="0" smtClean="0"/>
              <a:t>But one </a:t>
            </a:r>
            <a:r>
              <a:rPr lang="en-US" sz="2200" dirty="0"/>
              <a:t>of the passengers interviewed said </a:t>
            </a:r>
            <a:endParaRPr lang="en-US" sz="2200" dirty="0" smtClean="0"/>
          </a:p>
          <a:p>
            <a:pPr lvl="1"/>
            <a:r>
              <a:rPr lang="en-US" sz="2200" dirty="0" smtClean="0"/>
              <a:t>“</a:t>
            </a:r>
            <a:r>
              <a:rPr lang="en-US" sz="2200" dirty="0"/>
              <a:t>I didn’t understand that poem about the 13 </a:t>
            </a:r>
            <a:r>
              <a:rPr lang="en-US" sz="2200" dirty="0" smtClean="0"/>
              <a:t>black </a:t>
            </a:r>
            <a:r>
              <a:rPr lang="en-US" sz="2200" dirty="0"/>
              <a:t>birds. </a:t>
            </a:r>
            <a:endParaRPr lang="en-US" sz="2200" dirty="0" smtClean="0"/>
          </a:p>
          <a:p>
            <a:pPr lvl="1"/>
            <a:r>
              <a:rPr lang="en-US" sz="2200" dirty="0" smtClean="0"/>
              <a:t>I </a:t>
            </a:r>
            <a:r>
              <a:rPr lang="en-US" sz="2200" dirty="0"/>
              <a:t>may quit my </a:t>
            </a:r>
            <a:r>
              <a:rPr lang="en-US" sz="2200" dirty="0" smtClean="0"/>
              <a:t>Wall Street job </a:t>
            </a:r>
            <a:r>
              <a:rPr lang="en-US" sz="2200" dirty="0"/>
              <a:t>and go back to college for an MFA.”   </a:t>
            </a:r>
          </a:p>
          <a:p>
            <a:pPr lvl="1"/>
            <a:r>
              <a:rPr lang="en-US" sz="2200" dirty="0"/>
              <a:t>The chief of the Special Anti-Poetry Squad </a:t>
            </a:r>
            <a:endParaRPr lang="en-US" sz="2200" dirty="0" smtClean="0"/>
          </a:p>
          <a:p>
            <a:pPr lvl="1"/>
            <a:r>
              <a:rPr lang="en-US" sz="2200" dirty="0" smtClean="0"/>
              <a:t>asserted </a:t>
            </a:r>
            <a:r>
              <a:rPr lang="en-US" sz="2200" dirty="0"/>
              <a:t>that his </a:t>
            </a:r>
            <a:r>
              <a:rPr lang="en-US" sz="2200" dirty="0" smtClean="0"/>
              <a:t>team is </a:t>
            </a:r>
            <a:r>
              <a:rPr lang="en-US" sz="2200" dirty="0"/>
              <a:t>exerting every effort </a:t>
            </a:r>
            <a:endParaRPr lang="en-US" sz="2200" dirty="0" smtClean="0"/>
          </a:p>
          <a:p>
            <a:pPr lvl="1"/>
            <a:r>
              <a:rPr lang="en-US" sz="2200" dirty="0" smtClean="0"/>
              <a:t>to </a:t>
            </a:r>
            <a:r>
              <a:rPr lang="en-US" sz="2200" dirty="0"/>
              <a:t>apprehend these renegade literati. </a:t>
            </a:r>
            <a:endParaRPr lang="en-US" sz="2200" dirty="0" smtClean="0"/>
          </a:p>
          <a:p>
            <a:pPr lvl="1"/>
            <a:r>
              <a:rPr lang="en-US" sz="2200" dirty="0" smtClean="0"/>
              <a:t>“</a:t>
            </a:r>
            <a:r>
              <a:rPr lang="en-US" sz="2200" dirty="0"/>
              <a:t>Many of them are just </a:t>
            </a:r>
            <a:r>
              <a:rPr lang="en-US" sz="2200" dirty="0" smtClean="0"/>
              <a:t>amateur </a:t>
            </a:r>
            <a:r>
              <a:rPr lang="en-US" sz="2200" dirty="0" err="1"/>
              <a:t>alliterators</a:t>
            </a:r>
            <a:r>
              <a:rPr lang="en-US" sz="2200" dirty="0"/>
              <a:t>--- mere Anapests. </a:t>
            </a:r>
            <a:endParaRPr lang="en-US" sz="2200" dirty="0" smtClean="0"/>
          </a:p>
          <a:p>
            <a:pPr lvl="1"/>
            <a:r>
              <a:rPr lang="en-US" sz="2200" dirty="0" smtClean="0"/>
              <a:t>But </a:t>
            </a:r>
            <a:r>
              <a:rPr lang="en-US" sz="2200" dirty="0"/>
              <a:t>there are also some really dangerous </a:t>
            </a:r>
            <a:r>
              <a:rPr lang="en-US" sz="2200" dirty="0" smtClean="0"/>
              <a:t>poets out </a:t>
            </a:r>
            <a:r>
              <a:rPr lang="en-US" sz="2200" dirty="0"/>
              <a:t>there </a:t>
            </a:r>
            <a:endParaRPr lang="en-US" sz="2200" dirty="0" smtClean="0"/>
          </a:p>
          <a:p>
            <a:pPr lvl="1"/>
            <a:r>
              <a:rPr lang="en-US" sz="2200" dirty="0" smtClean="0"/>
              <a:t>and </a:t>
            </a:r>
            <a:r>
              <a:rPr lang="en-US" sz="2200" dirty="0"/>
              <a:t>the police can’t do much when the terrorists have </a:t>
            </a:r>
            <a:endParaRPr lang="en-US" sz="2200" dirty="0" smtClean="0"/>
          </a:p>
          <a:p>
            <a:pPr lvl="1"/>
            <a:r>
              <a:rPr lang="en-US" sz="2200" dirty="0" smtClean="0"/>
              <a:t>all </a:t>
            </a:r>
            <a:r>
              <a:rPr lang="en-US" sz="2200" dirty="0"/>
              <a:t>that Free </a:t>
            </a:r>
            <a:r>
              <a:rPr lang="en-US" sz="2200" dirty="0" smtClean="0"/>
              <a:t>Verse to </a:t>
            </a:r>
            <a:r>
              <a:rPr lang="en-US" sz="2200" dirty="0"/>
              <a:t>work with. </a:t>
            </a:r>
            <a:endParaRPr lang="en-US" sz="2200" dirty="0" smtClean="0"/>
          </a:p>
        </p:txBody>
      </p:sp>
    </p:spTree>
    <p:extLst>
      <p:ext uri="{BB962C8B-B14F-4D97-AF65-F5344CB8AC3E}">
        <p14:creationId xmlns:p14="http://schemas.microsoft.com/office/powerpoint/2010/main" val="1779002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76200" y="152400"/>
            <a:ext cx="8991600" cy="6647974"/>
          </a:xfrm>
          <a:prstGeom prst="rect">
            <a:avLst/>
          </a:prstGeom>
        </p:spPr>
        <p:txBody>
          <a:bodyPr wrap="square">
            <a:spAutoFit/>
          </a:bodyPr>
          <a:lstStyle/>
          <a:p>
            <a:r>
              <a:rPr lang="en-US" sz="2400" dirty="0"/>
              <a:t>Sometimes they only fire Blank Verse, just to lull you into complacency. </a:t>
            </a:r>
            <a:endParaRPr lang="en-US" sz="2400" dirty="0" smtClean="0"/>
          </a:p>
          <a:p>
            <a:r>
              <a:rPr lang="en-US" sz="2400" dirty="0" smtClean="0"/>
              <a:t>Then</a:t>
            </a:r>
            <a:r>
              <a:rPr lang="en-US" sz="2400" dirty="0"/>
              <a:t>, just when you think you have them, </a:t>
            </a:r>
            <a:endParaRPr lang="en-US" sz="2400" dirty="0" smtClean="0"/>
          </a:p>
          <a:p>
            <a:r>
              <a:rPr lang="en-US" sz="2400" dirty="0" smtClean="0"/>
              <a:t>they </a:t>
            </a:r>
            <a:r>
              <a:rPr lang="en-US" sz="2400" dirty="0"/>
              <a:t>jump you with some strange enjambment, </a:t>
            </a:r>
            <a:endParaRPr lang="en-US" sz="2400" dirty="0" smtClean="0"/>
          </a:p>
          <a:p>
            <a:r>
              <a:rPr lang="en-US" sz="2400" dirty="0" smtClean="0"/>
              <a:t>pop </a:t>
            </a:r>
            <a:r>
              <a:rPr lang="en-US" sz="2400" dirty="0"/>
              <a:t>you with a </a:t>
            </a:r>
            <a:r>
              <a:rPr lang="en-US" sz="2400" dirty="0" err="1"/>
              <a:t>Pantoum</a:t>
            </a:r>
            <a:r>
              <a:rPr lang="en-US" sz="2400" dirty="0"/>
              <a:t>, or stun you </a:t>
            </a:r>
            <a:endParaRPr lang="en-US" sz="2400" dirty="0" smtClean="0"/>
          </a:p>
          <a:p>
            <a:r>
              <a:rPr lang="en-US" sz="2400" dirty="0" smtClean="0"/>
              <a:t>with </a:t>
            </a:r>
            <a:r>
              <a:rPr lang="en-US" sz="2400" dirty="0"/>
              <a:t>a </a:t>
            </a:r>
            <a:r>
              <a:rPr lang="en-US" sz="2400" dirty="0" err="1"/>
              <a:t>stroph</a:t>
            </a:r>
            <a:r>
              <a:rPr lang="en-US" sz="2400" dirty="0"/>
              <a:t> of </a:t>
            </a:r>
            <a:r>
              <a:rPr lang="en-US" sz="2400" dirty="0" err="1"/>
              <a:t>Terza</a:t>
            </a:r>
            <a:r>
              <a:rPr lang="en-US" sz="2400" dirty="0"/>
              <a:t> Rima. </a:t>
            </a:r>
            <a:endParaRPr lang="en-US" sz="2400" dirty="0" smtClean="0"/>
          </a:p>
          <a:p>
            <a:r>
              <a:rPr lang="en-US" sz="2400" dirty="0" smtClean="0"/>
              <a:t>If </a:t>
            </a:r>
            <a:r>
              <a:rPr lang="en-US" sz="2400" dirty="0"/>
              <a:t>they come at you with that high caliber Elliot or Plath, </a:t>
            </a:r>
            <a:endParaRPr lang="en-US" sz="2400" dirty="0" smtClean="0"/>
          </a:p>
          <a:p>
            <a:r>
              <a:rPr lang="en-US" sz="2400" dirty="0" smtClean="0"/>
              <a:t>you </a:t>
            </a:r>
            <a:r>
              <a:rPr lang="en-US" sz="2400" dirty="0"/>
              <a:t>just don’t stand a chance.” </a:t>
            </a:r>
            <a:endParaRPr lang="en-US" sz="2400" dirty="0" smtClean="0"/>
          </a:p>
          <a:p>
            <a:r>
              <a:rPr lang="en-US" sz="2400" dirty="0"/>
              <a:t>The President, addressing the nation about poetry terrorism, </a:t>
            </a:r>
            <a:endParaRPr lang="en-US" sz="2400" dirty="0" smtClean="0"/>
          </a:p>
          <a:p>
            <a:r>
              <a:rPr lang="en-US" sz="2400" dirty="0" smtClean="0"/>
              <a:t>stated </a:t>
            </a:r>
            <a:r>
              <a:rPr lang="en-US" sz="2400" dirty="0"/>
              <a:t>that if the public gives in to either rhyme or reason</a:t>
            </a:r>
            <a:r>
              <a:rPr lang="en-US" sz="2400" dirty="0" smtClean="0"/>
              <a:t>,</a:t>
            </a:r>
          </a:p>
          <a:p>
            <a:r>
              <a:rPr lang="en-US" sz="2400" dirty="0" smtClean="0"/>
              <a:t>the </a:t>
            </a:r>
            <a:r>
              <a:rPr lang="en-US" sz="2400" dirty="0"/>
              <a:t>poets will win. He vowed to stay the course, </a:t>
            </a:r>
          </a:p>
          <a:p>
            <a:r>
              <a:rPr lang="en-US" sz="2400" dirty="0"/>
              <a:t>to keep the country from becoming a </a:t>
            </a:r>
            <a:r>
              <a:rPr lang="en-US" sz="2400" dirty="0" err="1"/>
              <a:t>poetocracy</a:t>
            </a:r>
            <a:r>
              <a:rPr lang="en-US" sz="2400" dirty="0"/>
              <a:t>. </a:t>
            </a:r>
            <a:endParaRPr lang="en-US" sz="2400" dirty="0" smtClean="0"/>
          </a:p>
          <a:p>
            <a:r>
              <a:rPr lang="en-US" sz="2400" dirty="0" smtClean="0"/>
              <a:t>He </a:t>
            </a:r>
            <a:r>
              <a:rPr lang="en-US" sz="2400" dirty="0"/>
              <a:t>also announced that the US Poet </a:t>
            </a:r>
            <a:r>
              <a:rPr lang="en-US" sz="2400" dirty="0" smtClean="0"/>
              <a:t>Laureate had </a:t>
            </a:r>
            <a:r>
              <a:rPr lang="en-US" sz="2400" dirty="0"/>
              <a:t>been arrested </a:t>
            </a:r>
            <a:endParaRPr lang="en-US" sz="2400" dirty="0" smtClean="0"/>
          </a:p>
          <a:p>
            <a:r>
              <a:rPr lang="en-US" sz="2400" dirty="0" smtClean="0"/>
              <a:t>and </a:t>
            </a:r>
            <a:r>
              <a:rPr lang="en-US" sz="2400" dirty="0"/>
              <a:t>shipped to Guantanamo for interrogation. </a:t>
            </a:r>
            <a:endParaRPr lang="en-US" sz="2400" dirty="0" smtClean="0"/>
          </a:p>
          <a:p>
            <a:r>
              <a:rPr lang="en-US" sz="2400" dirty="0" smtClean="0"/>
              <a:t>The </a:t>
            </a:r>
            <a:r>
              <a:rPr lang="en-US" sz="2400" dirty="0"/>
              <a:t>President assured the public that, quote, </a:t>
            </a:r>
            <a:endParaRPr lang="en-US" sz="2400" dirty="0" smtClean="0"/>
          </a:p>
          <a:p>
            <a:r>
              <a:rPr lang="en-US" sz="2400" dirty="0" smtClean="0"/>
              <a:t>“</a:t>
            </a:r>
            <a:r>
              <a:rPr lang="en-US" sz="2400" dirty="0"/>
              <a:t>Our overwhelming capacity for propaganda </a:t>
            </a:r>
          </a:p>
          <a:p>
            <a:r>
              <a:rPr lang="en-US" sz="2400" dirty="0"/>
              <a:t>and our weapons of mass deconstruction </a:t>
            </a:r>
            <a:endParaRPr lang="en-US" sz="2400" dirty="0" smtClean="0"/>
          </a:p>
          <a:p>
            <a:r>
              <a:rPr lang="en-US" sz="2400" dirty="0" smtClean="0"/>
              <a:t>will </a:t>
            </a:r>
            <a:r>
              <a:rPr lang="en-US" sz="2400" dirty="0"/>
              <a:t>soon rid us of these Villanelles.” </a:t>
            </a:r>
            <a:endParaRPr lang="en-US" dirty="0"/>
          </a:p>
          <a:p>
            <a:r>
              <a:rPr lang="en-US" dirty="0" smtClean="0"/>
              <a:t> </a:t>
            </a:r>
            <a:endParaRPr lang="en-US" dirty="0"/>
          </a:p>
        </p:txBody>
      </p:sp>
    </p:spTree>
    <p:extLst>
      <p:ext uri="{BB962C8B-B14F-4D97-AF65-F5344CB8AC3E}">
        <p14:creationId xmlns:p14="http://schemas.microsoft.com/office/powerpoint/2010/main" val="45959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 y="457200"/>
            <a:ext cx="8763000" cy="2677656"/>
          </a:xfrm>
          <a:prstGeom prst="rect">
            <a:avLst/>
          </a:prstGeom>
        </p:spPr>
        <p:txBody>
          <a:bodyPr wrap="square">
            <a:spAutoFit/>
          </a:bodyPr>
          <a:lstStyle/>
          <a:p>
            <a:pPr lvl="2"/>
            <a:r>
              <a:rPr lang="en-US" sz="2400" dirty="0"/>
              <a:t>However, one highly-placed government source </a:t>
            </a:r>
            <a:endParaRPr lang="en-US" sz="2400" dirty="0" smtClean="0"/>
          </a:p>
          <a:p>
            <a:pPr lvl="2"/>
            <a:r>
              <a:rPr lang="en-US" sz="2400" dirty="0" smtClean="0"/>
              <a:t>who </a:t>
            </a:r>
            <a:r>
              <a:rPr lang="en-US" sz="2400" dirty="0"/>
              <a:t>wished to remain anonymous, admitted that </a:t>
            </a:r>
            <a:endParaRPr lang="en-US" sz="2400" dirty="0" smtClean="0"/>
          </a:p>
          <a:p>
            <a:pPr lvl="2"/>
            <a:r>
              <a:rPr lang="en-US" sz="2400" dirty="0" smtClean="0"/>
              <a:t>“</a:t>
            </a:r>
            <a:r>
              <a:rPr lang="en-US" sz="2400" dirty="0"/>
              <a:t>A growing segment of the public is coming to </a:t>
            </a:r>
            <a:r>
              <a:rPr lang="en-US" sz="2400" dirty="0" smtClean="0"/>
              <a:t>believe</a:t>
            </a:r>
          </a:p>
          <a:p>
            <a:pPr lvl="2"/>
            <a:r>
              <a:rPr lang="en-US" sz="2400" dirty="0" smtClean="0"/>
              <a:t>‘</a:t>
            </a:r>
            <a:r>
              <a:rPr lang="en-US" sz="2400" dirty="0"/>
              <a:t>beauty is truth, </a:t>
            </a:r>
            <a:r>
              <a:rPr lang="en-US" sz="2400" dirty="0" smtClean="0"/>
              <a:t>and </a:t>
            </a:r>
            <a:r>
              <a:rPr lang="en-US" sz="2400" dirty="0"/>
              <a:t>truth beauty--- </a:t>
            </a:r>
            <a:r>
              <a:rPr lang="en-US" sz="2400" dirty="0" smtClean="0"/>
              <a:t>that </a:t>
            </a:r>
            <a:r>
              <a:rPr lang="en-US" sz="2400" dirty="0"/>
              <a:t>is </a:t>
            </a:r>
            <a:r>
              <a:rPr lang="en-US" sz="2400" dirty="0" smtClean="0"/>
              <a:t>all</a:t>
            </a:r>
          </a:p>
          <a:p>
            <a:pPr lvl="2"/>
            <a:r>
              <a:rPr lang="en-US" sz="2400" dirty="0" smtClean="0"/>
              <a:t>you </a:t>
            </a:r>
            <a:r>
              <a:rPr lang="en-US" sz="2400" dirty="0"/>
              <a:t>know on earth and all you need to know.’ </a:t>
            </a:r>
            <a:endParaRPr lang="en-US" sz="2400" dirty="0" smtClean="0"/>
          </a:p>
          <a:p>
            <a:pPr lvl="2"/>
            <a:r>
              <a:rPr lang="en-US" sz="2400" dirty="0" smtClean="0"/>
              <a:t>God </a:t>
            </a:r>
            <a:r>
              <a:rPr lang="en-US" sz="2400" dirty="0"/>
              <a:t>help </a:t>
            </a:r>
            <a:r>
              <a:rPr lang="en-US" sz="2400" dirty="0" smtClean="0"/>
              <a:t>us if </a:t>
            </a:r>
            <a:r>
              <a:rPr lang="en-US" sz="2400" dirty="0"/>
              <a:t>the majority of Americans </a:t>
            </a:r>
            <a:endParaRPr lang="en-US" sz="2400" dirty="0" smtClean="0"/>
          </a:p>
          <a:p>
            <a:pPr lvl="2"/>
            <a:r>
              <a:rPr lang="en-US" sz="2400" dirty="0" smtClean="0"/>
              <a:t>actually </a:t>
            </a:r>
            <a:r>
              <a:rPr lang="en-US" sz="2400" dirty="0"/>
              <a:t>start demanding truth and beauty.”</a:t>
            </a:r>
          </a:p>
        </p:txBody>
      </p:sp>
    </p:spTree>
    <p:extLst>
      <p:ext uri="{BB962C8B-B14F-4D97-AF65-F5344CB8AC3E}">
        <p14:creationId xmlns:p14="http://schemas.microsoft.com/office/powerpoint/2010/main" val="3878923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6" name="Picture 2" descr="http://degreesearch.org/blog/wp-content/uploads/2011/10/creative_educ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1" y="609600"/>
            <a:ext cx="9150641" cy="34812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1467" y="4800600"/>
            <a:ext cx="8839200" cy="1200329"/>
          </a:xfrm>
          <a:prstGeom prst="rect">
            <a:avLst/>
          </a:prstGeom>
          <a:noFill/>
        </p:spPr>
        <p:txBody>
          <a:bodyPr wrap="square" rtlCol="0">
            <a:spAutoFit/>
          </a:bodyPr>
          <a:lstStyle/>
          <a:p>
            <a:pPr algn="ctr"/>
            <a:r>
              <a:rPr lang="en-US" sz="3600" dirty="0" smtClean="0"/>
              <a:t>That is briefly what neuroscience has to say about creativity at this point in time.</a:t>
            </a:r>
            <a:endParaRPr lang="en-US" sz="3600" dirty="0"/>
          </a:p>
        </p:txBody>
      </p:sp>
    </p:spTree>
    <p:extLst>
      <p:ext uri="{BB962C8B-B14F-4D97-AF65-F5344CB8AC3E}">
        <p14:creationId xmlns:p14="http://schemas.microsoft.com/office/powerpoint/2010/main" val="23137350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chemeClr val="bg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152400"/>
            <a:ext cx="8839200" cy="6494085"/>
          </a:xfrm>
          <a:prstGeom prst="rect">
            <a:avLst/>
          </a:prstGeom>
        </p:spPr>
        <p:txBody>
          <a:bodyPr wrap="square">
            <a:spAutoFit/>
          </a:bodyPr>
          <a:lstStyle/>
          <a:p>
            <a:pPr marL="457200" indent="-457200">
              <a:buFont typeface="Arial" panose="020B0604020202020204" pitchFamily="34" charset="0"/>
              <a:buChar char="•"/>
            </a:pPr>
            <a:r>
              <a:rPr lang="en-US" sz="3200" dirty="0"/>
              <a:t>We said at the beginning of this presentation that at least 95% of thought is subconscious. </a:t>
            </a:r>
            <a:endParaRPr lang="en-US" sz="3200" dirty="0" smtClean="0"/>
          </a:p>
          <a:p>
            <a:pPr marL="457200" indent="-457200">
              <a:buFont typeface="Arial" panose="020B0604020202020204" pitchFamily="34" charset="0"/>
              <a:buChar char="•"/>
            </a:pPr>
            <a:r>
              <a:rPr lang="en-US" sz="3200" dirty="0" smtClean="0"/>
              <a:t>That </a:t>
            </a:r>
            <a:r>
              <a:rPr lang="en-US" sz="3200" dirty="0"/>
              <a:t>is where mysticism comes in</a:t>
            </a:r>
            <a:r>
              <a:rPr lang="en-US" sz="3200" dirty="0" smtClean="0"/>
              <a:t>.</a:t>
            </a:r>
          </a:p>
          <a:p>
            <a:pPr marL="457200" indent="-457200">
              <a:buFont typeface="Arial" panose="020B0604020202020204" pitchFamily="34" charset="0"/>
              <a:buChar char="•"/>
            </a:pPr>
            <a:r>
              <a:rPr lang="en-US" sz="3200" dirty="0" smtClean="0"/>
              <a:t> </a:t>
            </a:r>
            <a:r>
              <a:rPr lang="en-US" sz="3200" dirty="0"/>
              <a:t>Mystics have been exploring the subconscious mind for thousands of years, using non-scientific but highly disciplined techniques to directly experience sub-conscious reality</a:t>
            </a:r>
            <a:r>
              <a:rPr lang="en-US" sz="3200" dirty="0" smtClean="0"/>
              <a:t>.</a:t>
            </a:r>
          </a:p>
          <a:p>
            <a:pPr marL="457200" indent="-457200">
              <a:buFont typeface="Arial" panose="020B0604020202020204" pitchFamily="34" charset="0"/>
              <a:buChar char="•"/>
            </a:pPr>
            <a:r>
              <a:rPr lang="en-US" sz="3200" dirty="0" smtClean="0"/>
              <a:t> </a:t>
            </a:r>
            <a:r>
              <a:rPr lang="en-US" sz="3200" dirty="0"/>
              <a:t>In recent times psychology has explored and verified many of the beliefs of traditional mysticism. </a:t>
            </a:r>
            <a:endParaRPr lang="en-US" sz="3200" dirty="0" smtClean="0"/>
          </a:p>
          <a:p>
            <a:pPr marL="457200" indent="-457200">
              <a:buFont typeface="Arial" panose="020B0604020202020204" pitchFamily="34" charset="0"/>
              <a:buChar char="•"/>
            </a:pPr>
            <a:r>
              <a:rPr lang="en-US" sz="3200" dirty="0" smtClean="0"/>
              <a:t>Marilyn </a:t>
            </a:r>
            <a:r>
              <a:rPr lang="en-US" sz="3200" dirty="0"/>
              <a:t>will </a:t>
            </a:r>
            <a:r>
              <a:rPr lang="en-US" sz="3200" dirty="0" smtClean="0"/>
              <a:t>now present </a:t>
            </a:r>
            <a:r>
              <a:rPr lang="en-US" sz="3200" dirty="0"/>
              <a:t>some of the ideas and techniques of mysticism that may help you become more creative. </a:t>
            </a:r>
          </a:p>
        </p:txBody>
      </p:sp>
    </p:spTree>
    <p:extLst>
      <p:ext uri="{BB962C8B-B14F-4D97-AF65-F5344CB8AC3E}">
        <p14:creationId xmlns:p14="http://schemas.microsoft.com/office/powerpoint/2010/main" val="15919768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pattFill prst="pct5">
          <a:fgClr>
            <a:schemeClr val="tx2"/>
          </a:fgClr>
          <a:bgClr>
            <a:schemeClr val="bg1"/>
          </a:bgClr>
        </a:pattFill>
        <a:effectLst/>
      </p:bgPr>
    </p:bg>
    <p:spTree>
      <p:nvGrpSpPr>
        <p:cNvPr id="1" name=""/>
        <p:cNvGrpSpPr/>
        <p:nvPr/>
      </p:nvGrpSpPr>
      <p:grpSpPr>
        <a:xfrm>
          <a:off x="0" y="0"/>
          <a:ext cx="0" cy="0"/>
          <a:chOff x="0" y="0"/>
          <a:chExt cx="0" cy="0"/>
        </a:xfrm>
      </p:grpSpPr>
      <p:sp>
        <p:nvSpPr>
          <p:cNvPr id="2" name="Rectangle 1"/>
          <p:cNvSpPr/>
          <p:nvPr/>
        </p:nvSpPr>
        <p:spPr>
          <a:xfrm>
            <a:off x="990600" y="304801"/>
            <a:ext cx="7162800" cy="4708981"/>
          </a:xfrm>
          <a:prstGeom prst="rect">
            <a:avLst/>
          </a:prstGeom>
        </p:spPr>
        <p:txBody>
          <a:bodyPr wrap="square">
            <a:spAutoFit/>
          </a:bodyPr>
          <a:lstStyle/>
          <a:p>
            <a:pPr algn="ctr"/>
            <a:r>
              <a:rPr lang="en-US" sz="3200" dirty="0"/>
              <a:t>Part Two</a:t>
            </a:r>
          </a:p>
          <a:p>
            <a:pPr algn="ctr"/>
            <a:endParaRPr lang="en-US" sz="4000" dirty="0"/>
          </a:p>
          <a:p>
            <a:pPr algn="ctr"/>
            <a:r>
              <a:rPr lang="en-US" sz="4400" dirty="0">
                <a:solidFill>
                  <a:srgbClr val="FF0000"/>
                </a:solidFill>
                <a:latin typeface="Algerian" panose="04020705040A02060702" pitchFamily="82" charset="0"/>
              </a:rPr>
              <a:t>Open yourself To </a:t>
            </a:r>
          </a:p>
          <a:p>
            <a:pPr algn="ctr"/>
            <a:r>
              <a:rPr lang="en-US" sz="4400" dirty="0">
                <a:solidFill>
                  <a:srgbClr val="FF0000"/>
                </a:solidFill>
                <a:latin typeface="Algerian" panose="04020705040A02060702" pitchFamily="82" charset="0"/>
              </a:rPr>
              <a:t>USING MYSTICISM</a:t>
            </a:r>
          </a:p>
          <a:p>
            <a:pPr algn="ctr"/>
            <a:r>
              <a:rPr lang="en-US" sz="4400" dirty="0">
                <a:solidFill>
                  <a:srgbClr val="FF0000"/>
                </a:solidFill>
                <a:latin typeface="Algerian" panose="04020705040A02060702" pitchFamily="82" charset="0"/>
              </a:rPr>
              <a:t>As A Creative Tool</a:t>
            </a:r>
          </a:p>
          <a:p>
            <a:pPr algn="ctr"/>
            <a:endParaRPr lang="en-US" sz="3200" dirty="0"/>
          </a:p>
          <a:p>
            <a:pPr algn="ctr"/>
            <a:r>
              <a:rPr lang="en-US" sz="3200" dirty="0"/>
              <a:t>By </a:t>
            </a:r>
          </a:p>
          <a:p>
            <a:pPr algn="ctr"/>
            <a:r>
              <a:rPr lang="en-US" sz="3200" dirty="0"/>
              <a:t>Marilyn Gilbert </a:t>
            </a:r>
            <a:r>
              <a:rPr lang="en-US" sz="3200" dirty="0" err="1"/>
              <a:t>Komechak</a:t>
            </a:r>
            <a:r>
              <a:rPr lang="en-US" sz="3200" dirty="0"/>
              <a:t>, PhD</a:t>
            </a:r>
          </a:p>
        </p:txBody>
      </p:sp>
    </p:spTree>
    <p:extLst>
      <p:ext uri="{BB962C8B-B14F-4D97-AF65-F5344CB8AC3E}">
        <p14:creationId xmlns:p14="http://schemas.microsoft.com/office/powerpoint/2010/main" val="22887929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52400" y="152400"/>
            <a:ext cx="8915400" cy="6186309"/>
          </a:xfrm>
          <a:prstGeom prst="rect">
            <a:avLst/>
          </a:prstGeom>
        </p:spPr>
        <p:txBody>
          <a:bodyPr wrap="square">
            <a:spAutoFit/>
          </a:bodyPr>
          <a:lstStyle/>
          <a:p>
            <a:pPr algn="ctr"/>
            <a:r>
              <a:rPr lang="en-US" sz="3200" dirty="0" smtClean="0"/>
              <a:t>What Is Mysticism?</a:t>
            </a:r>
          </a:p>
          <a:p>
            <a:endParaRPr lang="en-US" sz="2800" dirty="0"/>
          </a:p>
          <a:p>
            <a:pPr marL="457200" indent="-457200">
              <a:buFont typeface="Wingdings" panose="05000000000000000000" pitchFamily="2" charset="2"/>
              <a:buChar char="v"/>
            </a:pPr>
            <a:r>
              <a:rPr lang="en-US" sz="2800" dirty="0" smtClean="0"/>
              <a:t>Mysticism </a:t>
            </a:r>
            <a:r>
              <a:rPr lang="en-US" sz="2800" dirty="0"/>
              <a:t>is the deliberate, objective exploration of the subconscious mind thru direct mental experience. </a:t>
            </a:r>
            <a:endParaRPr lang="en-US" sz="2800" dirty="0" smtClean="0"/>
          </a:p>
          <a:p>
            <a:pPr marL="457200" indent="-457200">
              <a:buFont typeface="Wingdings" panose="05000000000000000000" pitchFamily="2" charset="2"/>
              <a:buChar char="v"/>
            </a:pPr>
            <a:r>
              <a:rPr lang="en-US" sz="2800" dirty="0" smtClean="0"/>
              <a:t>Some </a:t>
            </a:r>
            <a:r>
              <a:rPr lang="en-US" sz="2800" dirty="0"/>
              <a:t>have termed it “Internal Empiricism,” in contrast to the “External Empiricism” of science. </a:t>
            </a:r>
            <a:endParaRPr lang="en-US" sz="2800" dirty="0" smtClean="0"/>
          </a:p>
          <a:p>
            <a:pPr marL="457200" indent="-457200">
              <a:buFont typeface="Wingdings" panose="05000000000000000000" pitchFamily="2" charset="2"/>
              <a:buChar char="v"/>
            </a:pPr>
            <a:r>
              <a:rPr lang="en-US" sz="2800" dirty="0" smtClean="0"/>
              <a:t>This </a:t>
            </a:r>
            <a:r>
              <a:rPr lang="en-US" sz="2800" dirty="0"/>
              <a:t>direct experience can be attained in many ways: </a:t>
            </a:r>
            <a:endParaRPr lang="en-US" sz="2800" dirty="0" smtClean="0"/>
          </a:p>
          <a:p>
            <a:pPr marL="457200" indent="-457200">
              <a:buFont typeface="Wingdings" panose="05000000000000000000" pitchFamily="2" charset="2"/>
              <a:buChar char="v"/>
            </a:pPr>
            <a:r>
              <a:rPr lang="en-US" sz="2800" dirty="0" smtClean="0"/>
              <a:t>reverie</a:t>
            </a:r>
            <a:r>
              <a:rPr lang="en-US" sz="2800" dirty="0"/>
              <a:t>, meditation, trance, hypnosis, spiritual ecstasy, drugs and hallucinogens, mindfulness training, etc. </a:t>
            </a:r>
            <a:endParaRPr lang="en-US" sz="2800" dirty="0" smtClean="0"/>
          </a:p>
          <a:p>
            <a:pPr marL="457200" indent="-457200">
              <a:buFont typeface="Wingdings" panose="05000000000000000000" pitchFamily="2" charset="2"/>
              <a:buChar char="v"/>
            </a:pPr>
            <a:r>
              <a:rPr lang="en-US" sz="2800" dirty="0" smtClean="0"/>
              <a:t>Some </a:t>
            </a:r>
            <a:r>
              <a:rPr lang="en-US" sz="2800" dirty="0"/>
              <a:t>of these techniques obviously can be dangerous. </a:t>
            </a:r>
            <a:endParaRPr lang="en-US" sz="2800" dirty="0" smtClean="0"/>
          </a:p>
          <a:p>
            <a:pPr marL="457200" indent="-457200">
              <a:buFont typeface="Wingdings" panose="05000000000000000000" pitchFamily="2" charset="2"/>
              <a:buChar char="v"/>
            </a:pPr>
            <a:r>
              <a:rPr lang="en-US" sz="2800" dirty="0" smtClean="0"/>
              <a:t>But </a:t>
            </a:r>
            <a:r>
              <a:rPr lang="en-US" sz="2800" dirty="0"/>
              <a:t>they can also lead to mystical and spiritual insight and to enhanced creativity as the right-brain hemisphere allows us to experience some of that 95% of mental activity of which we usually unaware. </a:t>
            </a:r>
          </a:p>
        </p:txBody>
      </p:sp>
    </p:spTree>
    <p:extLst>
      <p:ext uri="{BB962C8B-B14F-4D97-AF65-F5344CB8AC3E}">
        <p14:creationId xmlns:p14="http://schemas.microsoft.com/office/powerpoint/2010/main" val="34838106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6200" y="381000"/>
            <a:ext cx="8991600" cy="6309420"/>
          </a:xfrm>
          <a:prstGeom prst="rect">
            <a:avLst/>
          </a:prstGeom>
          <a:noFill/>
        </p:spPr>
        <p:txBody>
          <a:bodyPr wrap="square" rtlCol="0">
            <a:spAutoFit/>
          </a:bodyPr>
          <a:lstStyle/>
          <a:p>
            <a:pPr algn="ctr"/>
            <a:r>
              <a:rPr lang="en-US" sz="4400" dirty="0" smtClean="0"/>
              <a:t>Mysticism and Neuro-science</a:t>
            </a:r>
          </a:p>
          <a:p>
            <a:pPr algn="ctr"/>
            <a:endParaRPr lang="en-US" sz="3600" dirty="0"/>
          </a:p>
          <a:p>
            <a:pPr marL="571500" indent="-571500">
              <a:buFont typeface="Wingdings" panose="05000000000000000000" pitchFamily="2" charset="2"/>
              <a:buChar char="§"/>
            </a:pPr>
            <a:r>
              <a:rPr lang="en-US" sz="3600" dirty="0" smtClean="0"/>
              <a:t>Creative people often have “mystical” experiences. </a:t>
            </a:r>
          </a:p>
          <a:p>
            <a:pPr marL="571500" indent="-571500">
              <a:buFont typeface="Wingdings" panose="05000000000000000000" pitchFamily="2" charset="2"/>
              <a:buChar char="§"/>
            </a:pPr>
            <a:r>
              <a:rPr lang="en-US" sz="3600" dirty="0" smtClean="0"/>
              <a:t>Mystics have been experimenting with the mind for thousands of years. </a:t>
            </a:r>
          </a:p>
          <a:p>
            <a:pPr marL="571500" indent="-571500">
              <a:buFont typeface="Wingdings" panose="05000000000000000000" pitchFamily="2" charset="2"/>
              <a:buChar char="§"/>
            </a:pPr>
            <a:r>
              <a:rPr lang="en-US" sz="3600" dirty="0" smtClean="0"/>
              <a:t>Many of the findings of neuroscience are proving what mystics have said about the mind. </a:t>
            </a:r>
          </a:p>
          <a:p>
            <a:pPr marL="571500" indent="-571500">
              <a:buFont typeface="Wingdings" panose="05000000000000000000" pitchFamily="2" charset="2"/>
              <a:buChar char="§"/>
            </a:pPr>
            <a:r>
              <a:rPr lang="en-US" sz="3600" dirty="0" smtClean="0"/>
              <a:t>But the techniques of neuroscience provide a better basis for understanding the mind.</a:t>
            </a:r>
            <a:endParaRPr lang="en-US" sz="3200" dirty="0"/>
          </a:p>
        </p:txBody>
      </p:sp>
    </p:spTree>
    <p:extLst>
      <p:ext uri="{BB962C8B-B14F-4D97-AF65-F5344CB8AC3E}">
        <p14:creationId xmlns:p14="http://schemas.microsoft.com/office/powerpoint/2010/main" val="2339407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AutoShape 2" descr="http://www.google.com/url?sa=i&amp;source=images&amp;cd=&amp;docid=k0vmgzusg13MOM&amp;tbnid=02sDxyYfzkA58M&amp;ved=0CAUQjBw&amp;url=http%3A%2F%2Fi.imgur.com%2FfcO86.png&amp;ei=JgJ-U-ynFueL8AGX8YDQBg&amp;psig=AFQjCNHW43doOUbiUzQADYDtIdRKHGpIaQ&amp;ust=1400853414529201"/>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www.google.com/url?sa=i&amp;source=images&amp;cd=&amp;docid=k0vmgzusg13MOM&amp;tbnid=02sDxyYfzkA58M&amp;ved=0CAUQjBw&amp;url=http%3A%2F%2Fi.imgur.com%2FfcO86.png&amp;ei=JgJ-U-ynFueL8AGX8YDQBg&amp;psig=AFQjCNHW43doOUbiUzQADYDtIdRKHGpIaQ&amp;ust=1400853414529201"/>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http://www.google.com/url?sa=i&amp;source=images&amp;cd=&amp;docid=k0vmgzusg13MOM&amp;tbnid=02sDxyYfzkA58M&amp;ved=0CAUQjBw&amp;url=http%3A%2F%2Fi.imgur.com%2FfcO86.png&amp;ei=JgJ-U-ynFueL8AGX8YDQBg&amp;psig=AFQjCNHW43doOUbiUzQADYDtIdRKHGpIaQ&amp;ust=1400853414529201"/>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6" y="1219200"/>
            <a:ext cx="9145919" cy="4419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15900" y="314235"/>
            <a:ext cx="8775700" cy="646331"/>
          </a:xfrm>
          <a:prstGeom prst="rect">
            <a:avLst/>
          </a:prstGeom>
          <a:noFill/>
        </p:spPr>
        <p:txBody>
          <a:bodyPr wrap="square" rtlCol="0">
            <a:spAutoFit/>
          </a:bodyPr>
          <a:lstStyle/>
          <a:p>
            <a:pPr algn="ctr"/>
            <a:r>
              <a:rPr lang="en-US" sz="3600" dirty="0" smtClean="0"/>
              <a:t>The battle between heart and mind</a:t>
            </a:r>
            <a:endParaRPr lang="en-US" sz="3600" dirty="0"/>
          </a:p>
        </p:txBody>
      </p:sp>
    </p:spTree>
    <p:extLst>
      <p:ext uri="{BB962C8B-B14F-4D97-AF65-F5344CB8AC3E}">
        <p14:creationId xmlns:p14="http://schemas.microsoft.com/office/powerpoint/2010/main" val="20372382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accent3">
            <a:lumMod val="20000"/>
            <a:lumOff val="8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0" y="102225"/>
            <a:ext cx="9144000" cy="6755775"/>
            <a:chOff x="0" y="102225"/>
            <a:chExt cx="9144000" cy="6755775"/>
          </a:xfrm>
        </p:grpSpPr>
        <p:pic>
          <p:nvPicPr>
            <p:cNvPr id="3" name="Picture 4" descr="http://prinsesamusang.files.wordpress.com/2012/02/tumblr_lzsdfyauq71qzrazio1_5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2962275"/>
              <a:ext cx="4324350" cy="38957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http://4.bp.blogspot.com/-LgIZNQb9kaw/TmouJAQ3wWI/AAAAAAAAAeM/cbVGtUFLb74/s1600/hands+clasp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0327"/>
              <a:ext cx="3927833" cy="2619373"/>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5" name="Picture 8" descr="http://winning-smiles.co.uk/wp-content/uploads/2010/04/Clasped-Hand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525" y="102225"/>
              <a:ext cx="4038600" cy="2695575"/>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7200" y="3810000"/>
              <a:ext cx="2861033" cy="2062103"/>
            </a:xfrm>
            <a:prstGeom prst="rect">
              <a:avLst/>
            </a:prstGeom>
            <a:noFill/>
          </p:spPr>
          <p:txBody>
            <a:bodyPr wrap="square" rtlCol="0">
              <a:spAutoFit/>
            </a:bodyPr>
            <a:lstStyle/>
            <a:p>
              <a:r>
                <a:rPr lang="en-US" sz="3200" dirty="0" smtClean="0"/>
                <a:t>Our hands can tell us if we are dominant in left or right brain. </a:t>
              </a:r>
              <a:endParaRPr lang="en-US" sz="3200" dirty="0"/>
            </a:p>
          </p:txBody>
        </p:sp>
      </p:grpSp>
    </p:spTree>
    <p:extLst>
      <p:ext uri="{BB962C8B-B14F-4D97-AF65-F5344CB8AC3E}">
        <p14:creationId xmlns:p14="http://schemas.microsoft.com/office/powerpoint/2010/main" val="18445630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609600" y="228600"/>
            <a:ext cx="7467600" cy="6608275"/>
            <a:chOff x="609600" y="228600"/>
            <a:chExt cx="7467600" cy="6608275"/>
          </a:xfrm>
        </p:grpSpPr>
        <p:pic>
          <p:nvPicPr>
            <p:cNvPr id="3" name="yui_3_5_1_5_1400816961021_527" descr="http://thumbs.dreamstime.com/z/battery-connection-heart-brain-vector-cartoon-31076230.jpg"/>
            <p:cNvPicPr/>
            <p:nvPr/>
          </p:nvPicPr>
          <p:blipFill rotWithShape="1">
            <a:blip r:embed="rId2">
              <a:extLst>
                <a:ext uri="{28A0092B-C50C-407E-A947-70E740481C1C}">
                  <a14:useLocalDpi xmlns:a14="http://schemas.microsoft.com/office/drawing/2010/main" val="0"/>
                </a:ext>
              </a:extLst>
            </a:blip>
            <a:srcRect r="7197"/>
            <a:stretch/>
          </p:blipFill>
          <p:spPr bwMode="auto">
            <a:xfrm>
              <a:off x="1611517" y="1005670"/>
              <a:ext cx="5515824" cy="5831205"/>
            </a:xfrm>
            <a:prstGeom prst="rect">
              <a:avLst/>
            </a:prstGeom>
            <a:noFill/>
            <a:ln>
              <a:noFill/>
            </a:ln>
          </p:spPr>
        </p:pic>
        <p:sp>
          <p:nvSpPr>
            <p:cNvPr id="4" name="TextBox 3"/>
            <p:cNvSpPr txBox="1"/>
            <p:nvPr/>
          </p:nvSpPr>
          <p:spPr>
            <a:xfrm>
              <a:off x="609600" y="228600"/>
              <a:ext cx="7467600" cy="523220"/>
            </a:xfrm>
            <a:prstGeom prst="rect">
              <a:avLst/>
            </a:prstGeom>
            <a:noFill/>
          </p:spPr>
          <p:txBody>
            <a:bodyPr wrap="square" rtlCol="0">
              <a:spAutoFit/>
            </a:bodyPr>
            <a:lstStyle/>
            <a:p>
              <a:pPr algn="ctr"/>
              <a:r>
                <a:rPr lang="en-US" sz="2800" dirty="0" smtClean="0"/>
                <a:t>The Heart—Mind Connection</a:t>
              </a:r>
              <a:endParaRPr lang="en-US" sz="2800" dirty="0"/>
            </a:p>
          </p:txBody>
        </p:sp>
      </p:grpSp>
    </p:spTree>
    <p:extLst>
      <p:ext uri="{BB962C8B-B14F-4D97-AF65-F5344CB8AC3E}">
        <p14:creationId xmlns:p14="http://schemas.microsoft.com/office/powerpoint/2010/main" val="9361448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0">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0" y="0"/>
            <a:ext cx="6858000" cy="6858000"/>
          </a:xfrm>
          <a:prstGeom prst="rect">
            <a:avLst/>
          </a:prstGeom>
        </p:spPr>
      </p:pic>
    </p:spTree>
    <p:extLst>
      <p:ext uri="{BB962C8B-B14F-4D97-AF65-F5344CB8AC3E}">
        <p14:creationId xmlns:p14="http://schemas.microsoft.com/office/powerpoint/2010/main" val="23433075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0">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050" name="Picture 2" descr="http://www.mindmapinspiration.com/wp-content/uploads/2012/09/Seeing-he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081245"/>
            <a:ext cx="6172200" cy="47133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0"/>
            <a:ext cx="8229600" cy="1077218"/>
          </a:xfrm>
          <a:prstGeom prst="rect">
            <a:avLst/>
          </a:prstGeom>
          <a:noFill/>
        </p:spPr>
        <p:txBody>
          <a:bodyPr wrap="square" rtlCol="0">
            <a:spAutoFit/>
          </a:bodyPr>
          <a:lstStyle/>
          <a:p>
            <a:r>
              <a:rPr lang="en-US" sz="2800" dirty="0" smtClean="0"/>
              <a:t>The heart sends more messages </a:t>
            </a:r>
            <a:r>
              <a:rPr lang="en-US" sz="3200" b="1" dirty="0" smtClean="0"/>
              <a:t>to</a:t>
            </a:r>
            <a:r>
              <a:rPr lang="en-US" sz="2800" dirty="0" smtClean="0"/>
              <a:t> the brain than it receives </a:t>
            </a:r>
            <a:r>
              <a:rPr lang="en-US" sz="3200" b="1" dirty="0" smtClean="0"/>
              <a:t>from</a:t>
            </a:r>
            <a:r>
              <a:rPr lang="en-US" sz="2800" dirty="0" smtClean="0"/>
              <a:t> the brain.</a:t>
            </a:r>
            <a:endParaRPr lang="en-US" sz="2800" dirty="0"/>
          </a:p>
        </p:txBody>
      </p:sp>
      <p:sp>
        <p:nvSpPr>
          <p:cNvPr id="3" name="TextBox 2"/>
          <p:cNvSpPr txBox="1"/>
          <p:nvPr/>
        </p:nvSpPr>
        <p:spPr>
          <a:xfrm>
            <a:off x="419100" y="5794561"/>
            <a:ext cx="7924800" cy="523220"/>
          </a:xfrm>
          <a:prstGeom prst="rect">
            <a:avLst/>
          </a:prstGeom>
          <a:noFill/>
        </p:spPr>
        <p:txBody>
          <a:bodyPr wrap="square" rtlCol="0">
            <a:spAutoFit/>
          </a:bodyPr>
          <a:lstStyle/>
          <a:p>
            <a:pPr algn="ctr"/>
            <a:r>
              <a:rPr lang="en-US" sz="2800" dirty="0" smtClean="0"/>
              <a:t>The heart often knows before the brain knows.</a:t>
            </a:r>
            <a:endParaRPr lang="en-US" sz="2800" dirty="0"/>
          </a:p>
        </p:txBody>
      </p:sp>
    </p:spTree>
    <p:extLst>
      <p:ext uri="{BB962C8B-B14F-4D97-AF65-F5344CB8AC3E}">
        <p14:creationId xmlns:p14="http://schemas.microsoft.com/office/powerpoint/2010/main" val="4504422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chemeClr val="bg2">
            <a:lumMod val="9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457200" y="304800"/>
            <a:ext cx="8400029" cy="6507449"/>
            <a:chOff x="457200" y="304800"/>
            <a:chExt cx="8400029" cy="6507449"/>
          </a:xfrm>
        </p:grpSpPr>
        <p:pic>
          <p:nvPicPr>
            <p:cNvPr id="3" name="Picture 2" descr="https://col126.afx.ms/att/GetInline.aspx?messageid=5b845fe7-e1eb-11e3-b55d-002264c17b86&amp;attindex=0&amp;cp=-1&amp;attdepth=0&amp;imgsrc=cid%3a1.3207291819%40web181204.mail.ne1.yahoo.com&amp;cid=7b89d3214df06b60&amp;hm__login=librmike&amp;hm__domain=hotmail.com&amp;ip=10.112.100.8&amp;d=d2069&amp;mf=0&amp;hm__ts=Fri%2c%2023%20May%202014%2000%3a56%3a35%20GMT&amp;st=librmike&amp;hm__ha=01_ba00f33b7da07b9cd193decb8bb055f2f7e7c529ce27345214ea61f41b6cb507&amp;oneredi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077200" cy="6057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6412139"/>
              <a:ext cx="7010400" cy="400110"/>
            </a:xfrm>
            <a:prstGeom prst="rect">
              <a:avLst/>
            </a:prstGeom>
            <a:noFill/>
          </p:spPr>
          <p:txBody>
            <a:bodyPr wrap="square" rtlCol="0">
              <a:spAutoFit/>
            </a:bodyPr>
            <a:lstStyle/>
            <a:p>
              <a:pPr algn="ctr"/>
              <a:r>
                <a:rPr lang="en-US" sz="2000" dirty="0" smtClean="0"/>
                <a:t>Ice crystals on an aircraft window</a:t>
              </a:r>
              <a:endParaRPr lang="en-US" sz="2000" dirty="0"/>
            </a:p>
          </p:txBody>
        </p:sp>
        <p:sp>
          <p:nvSpPr>
            <p:cNvPr id="5" name="Rectangle 4"/>
            <p:cNvSpPr/>
            <p:nvPr/>
          </p:nvSpPr>
          <p:spPr>
            <a:xfrm>
              <a:off x="6553200" y="6442917"/>
              <a:ext cx="2304029" cy="338554"/>
            </a:xfrm>
            <a:prstGeom prst="rect">
              <a:avLst/>
            </a:prstGeom>
          </p:spPr>
          <p:txBody>
            <a:bodyPr wrap="none">
              <a:spAutoFit/>
            </a:bodyPr>
            <a:lstStyle/>
            <a:p>
              <a:r>
                <a:rPr lang="en-US" sz="1600" dirty="0"/>
                <a:t>Photo by K. Susan </a:t>
              </a:r>
              <a:r>
                <a:rPr lang="en-US" sz="1600" dirty="0" err="1"/>
                <a:t>Nanna</a:t>
              </a:r>
              <a:r>
                <a:rPr lang="en-US" sz="1600" dirty="0"/>
                <a:t> </a:t>
              </a:r>
            </a:p>
          </p:txBody>
        </p:sp>
      </p:grpSp>
    </p:spTree>
    <p:extLst>
      <p:ext uri="{BB962C8B-B14F-4D97-AF65-F5344CB8AC3E}">
        <p14:creationId xmlns:p14="http://schemas.microsoft.com/office/powerpoint/2010/main" val="17691737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3" name="Picture 2" descr="http://assets3.bigthink.com/system/idea_thumbnails/44200/headline/Why%20Mysticism%20Matters.jpg?1336775459"/>
          <p:cNvPicPr>
            <a:picLocks noChangeAspect="1" noChangeArrowheads="1"/>
          </p:cNvPicPr>
          <p:nvPr/>
        </p:nvPicPr>
        <p:blipFill rotWithShape="1">
          <a:blip r:embed="rId3">
            <a:extLst>
              <a:ext uri="{28A0092B-C50C-407E-A947-70E740481C1C}">
                <a14:useLocalDpi xmlns:a14="http://schemas.microsoft.com/office/drawing/2010/main" val="0"/>
              </a:ext>
            </a:extLst>
          </a:blip>
          <a:srcRect l="9788" r="35510"/>
          <a:stretch/>
        </p:blipFill>
        <p:spPr bwMode="auto">
          <a:xfrm>
            <a:off x="228600" y="1905000"/>
            <a:ext cx="4671588" cy="4811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381000"/>
            <a:ext cx="8001000" cy="1077218"/>
          </a:xfrm>
          <a:prstGeom prst="rect">
            <a:avLst/>
          </a:prstGeom>
          <a:noFill/>
        </p:spPr>
        <p:txBody>
          <a:bodyPr wrap="square" rtlCol="0">
            <a:spAutoFit/>
          </a:bodyPr>
          <a:lstStyle/>
          <a:p>
            <a:r>
              <a:rPr lang="en-US" sz="3200" dirty="0" smtClean="0"/>
              <a:t>“Write the poem so it slides through the brain and goes straight to the heart.”   Maya Angelou</a:t>
            </a:r>
            <a:endParaRPr lang="en-US" sz="3200" dirty="0"/>
          </a:p>
        </p:txBody>
      </p:sp>
      <p:pic>
        <p:nvPicPr>
          <p:cNvPr id="4100" name="Picture 4" descr="http://www.mindwisehypnosis.com/hypnosis/wp-content/uploads/2013/09/LovwWordsHeart.png"/>
          <p:cNvPicPr>
            <a:picLocks noChangeAspect="1" noChangeArrowheads="1"/>
          </p:cNvPicPr>
          <p:nvPr/>
        </p:nvPicPr>
        <p:blipFill rotWithShape="1">
          <a:blip r:embed="rId4">
            <a:extLst>
              <a:ext uri="{28A0092B-C50C-407E-A947-70E740481C1C}">
                <a14:useLocalDpi xmlns:a14="http://schemas.microsoft.com/office/drawing/2010/main" val="0"/>
              </a:ext>
            </a:extLst>
          </a:blip>
          <a:srcRect l="12739" t="6687" r="14276" b="8641"/>
          <a:stretch/>
        </p:blipFill>
        <p:spPr bwMode="auto">
          <a:xfrm>
            <a:off x="4973216" y="2819401"/>
            <a:ext cx="3942184"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45432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381000" y="228600"/>
            <a:ext cx="8229600" cy="6198513"/>
            <a:chOff x="381000" y="228600"/>
            <a:chExt cx="8229600" cy="6198513"/>
          </a:xfrm>
        </p:grpSpPr>
        <p:pic>
          <p:nvPicPr>
            <p:cNvPr id="3" name="Picture 2" descr="http://printsofjapan.files.wordpress.com/2009/05/hasui_oshidori_7.jpg?w=397&amp;h=2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28600"/>
              <a:ext cx="6201724" cy="42334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4611231"/>
              <a:ext cx="8229600" cy="1815882"/>
            </a:xfrm>
            <a:prstGeom prst="rect">
              <a:avLst/>
            </a:prstGeom>
            <a:noFill/>
          </p:spPr>
          <p:txBody>
            <a:bodyPr wrap="square" rtlCol="0">
              <a:spAutoFit/>
            </a:bodyPr>
            <a:lstStyle/>
            <a:p>
              <a:r>
                <a:rPr lang="en-US" sz="2800" dirty="0" smtClean="0"/>
                <a:t>The memories of long love gather like drifting snow,</a:t>
              </a:r>
            </a:p>
            <a:p>
              <a:r>
                <a:rPr lang="en-US" sz="2800" dirty="0" smtClean="0"/>
                <a:t>Poignant as the mandarin ducks,</a:t>
              </a:r>
            </a:p>
            <a:p>
              <a:r>
                <a:rPr lang="en-US" sz="2800" dirty="0" smtClean="0"/>
                <a:t>Who float side by side in sleep.</a:t>
              </a:r>
            </a:p>
            <a:p>
              <a:r>
                <a:rPr lang="en-US" sz="2800" dirty="0"/>
                <a:t>	</a:t>
              </a:r>
              <a:r>
                <a:rPr lang="en-US" sz="2800" dirty="0" smtClean="0"/>
                <a:t>					</a:t>
              </a:r>
              <a:r>
                <a:rPr lang="en-US" sz="2800" dirty="0" err="1" smtClean="0"/>
                <a:t>Geji</a:t>
              </a:r>
              <a:endParaRPr lang="en-US" sz="2800" dirty="0"/>
            </a:p>
          </p:txBody>
        </p:sp>
      </p:grpSp>
    </p:spTree>
    <p:extLst>
      <p:ext uri="{BB962C8B-B14F-4D97-AF65-F5344CB8AC3E}">
        <p14:creationId xmlns:p14="http://schemas.microsoft.com/office/powerpoint/2010/main" val="26620246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descr="http://chatwithwomen.com/wp-content/uploads/2013/03/heart-wall-pi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3636" y="228600"/>
            <a:ext cx="9144000" cy="523220"/>
          </a:xfrm>
          <a:prstGeom prst="rect">
            <a:avLst/>
          </a:prstGeom>
        </p:spPr>
        <p:txBody>
          <a:bodyPr wrap="square">
            <a:spAutoFit/>
          </a:bodyPr>
          <a:lstStyle/>
          <a:p>
            <a:pPr algn="ctr"/>
            <a:r>
              <a:rPr lang="en-US" sz="2800" dirty="0">
                <a:solidFill>
                  <a:srgbClr val="FFFF00"/>
                </a:solidFill>
              </a:rPr>
              <a:t>85% of us have heart walls to protect from hurtful emotions</a:t>
            </a:r>
          </a:p>
        </p:txBody>
      </p:sp>
    </p:spTree>
    <p:extLst>
      <p:ext uri="{BB962C8B-B14F-4D97-AF65-F5344CB8AC3E}">
        <p14:creationId xmlns:p14="http://schemas.microsoft.com/office/powerpoint/2010/main" val="4389569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505" y="-1338"/>
            <a:ext cx="6449695" cy="6859338"/>
          </a:xfrm>
          <a:prstGeom prst="rect">
            <a:avLst/>
          </a:prstGeom>
        </p:spPr>
      </p:pic>
    </p:spTree>
    <p:extLst>
      <p:ext uri="{BB962C8B-B14F-4D97-AF65-F5344CB8AC3E}">
        <p14:creationId xmlns:p14="http://schemas.microsoft.com/office/powerpoint/2010/main" val="15196901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6148" name="Picture 4" descr="https://c2.staticflickr.com/8/7146/6689064193_7bb34c86c0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9" y="457200"/>
            <a:ext cx="9010212" cy="601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9668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0">
  <p:cSld>
    <p:bg>
      <p:bgPr>
        <a:solidFill>
          <a:schemeClr val="accent3">
            <a:lumMod val="20000"/>
            <a:lumOff val="8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144379" y="609599"/>
            <a:ext cx="8847221" cy="5040429"/>
            <a:chOff x="228600" y="762000"/>
            <a:chExt cx="8458200" cy="4543425"/>
          </a:xfrm>
        </p:grpSpPr>
        <p:pic>
          <p:nvPicPr>
            <p:cNvPr id="3" name="Picture 2" descr="http://2.bp.blogspot.com/-SM79X1HUWoQ/T13kQE-Bw3I/AAAAAAAAAAc/ytgjeYUmHp0/s1600/hiddenmess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7623868" cy="34766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762000"/>
              <a:ext cx="8458200" cy="523220"/>
            </a:xfrm>
            <a:prstGeom prst="rect">
              <a:avLst/>
            </a:prstGeom>
            <a:noFill/>
          </p:spPr>
          <p:txBody>
            <a:bodyPr wrap="square" rtlCol="0">
              <a:spAutoFit/>
            </a:bodyPr>
            <a:lstStyle/>
            <a:p>
              <a:pPr algn="ctr"/>
              <a:r>
                <a:rPr lang="en-US" sz="2800" dirty="0" smtClean="0"/>
                <a:t>Water crystallization experiments by Masaru </a:t>
              </a:r>
              <a:r>
                <a:rPr lang="en-US" sz="2800" dirty="0" err="1" smtClean="0"/>
                <a:t>Emoto</a:t>
              </a:r>
              <a:endParaRPr lang="en-US" sz="2800" dirty="0"/>
            </a:p>
          </p:txBody>
        </p:sp>
      </p:grpSp>
    </p:spTree>
    <p:extLst>
      <p:ext uri="{BB962C8B-B14F-4D97-AF65-F5344CB8AC3E}">
        <p14:creationId xmlns:p14="http://schemas.microsoft.com/office/powerpoint/2010/main" val="36314742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4324" y="0"/>
            <a:ext cx="5075352" cy="6857999"/>
          </a:xfrm>
          <a:prstGeom prst="rect">
            <a:avLst/>
          </a:prstGeom>
        </p:spPr>
      </p:pic>
    </p:spTree>
    <p:extLst>
      <p:ext uri="{BB962C8B-B14F-4D97-AF65-F5344CB8AC3E}">
        <p14:creationId xmlns:p14="http://schemas.microsoft.com/office/powerpoint/2010/main" val="31459994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67579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35208" y="152400"/>
            <a:ext cx="9090090" cy="6698055"/>
            <a:chOff x="35208" y="450419"/>
            <a:chExt cx="9090090" cy="6400036"/>
          </a:xfrm>
        </p:grpSpPr>
        <p:pic>
          <p:nvPicPr>
            <p:cNvPr id="3" name="Picture 2" descr="http://www.crainsnewyork.com/apps/pbcsi.dll/storyimage/CN/20120827/REAL_ESTATE/120829912/AR/0/Ballerina-dancing-solo-in-the-dark.jpg?q=100&amp;cci_ts=20120827163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08" y="1295400"/>
              <a:ext cx="9090090" cy="55550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957" y="450419"/>
              <a:ext cx="9032592" cy="523220"/>
            </a:xfrm>
            <a:prstGeom prst="rect">
              <a:avLst/>
            </a:prstGeom>
            <a:noFill/>
          </p:spPr>
          <p:txBody>
            <a:bodyPr wrap="square" rtlCol="0">
              <a:spAutoFit/>
            </a:bodyPr>
            <a:lstStyle/>
            <a:p>
              <a:pPr algn="ctr"/>
              <a:r>
                <a:rPr lang="en-US" sz="2800" b="1" dirty="0" smtClean="0">
                  <a:solidFill>
                    <a:srgbClr val="C00000"/>
                  </a:solidFill>
                </a:rPr>
                <a:t>When dancing in the dark, trust your subconscious to lead</a:t>
              </a:r>
              <a:endParaRPr lang="en-US" sz="2800" dirty="0"/>
            </a:p>
          </p:txBody>
        </p:sp>
      </p:grpSp>
    </p:spTree>
    <p:extLst>
      <p:ext uri="{BB962C8B-B14F-4D97-AF65-F5344CB8AC3E}">
        <p14:creationId xmlns:p14="http://schemas.microsoft.com/office/powerpoint/2010/main" val="25193256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2" descr="C:\Users\mike\AppData\Local\Temp\Temp1_3 more poems + 2 illus. for workshop.zip\The Effects of Lig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785" y="0"/>
            <a:ext cx="57264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563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pic>
        <p:nvPicPr>
          <p:cNvPr id="2050" name="Picture 2" descr="http://1.bp.blogspot.com/-x4WhxN1fscM/TZ5pwaZGSLI/AAAAAAAAAaY/fwvzHSqrzx4/s1600/esoter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7100"/>
            <a:ext cx="7617842" cy="6020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76200"/>
            <a:ext cx="8382000" cy="523220"/>
          </a:xfrm>
          <a:prstGeom prst="rect">
            <a:avLst/>
          </a:prstGeom>
          <a:noFill/>
        </p:spPr>
        <p:txBody>
          <a:bodyPr wrap="square" rtlCol="0">
            <a:spAutoFit/>
          </a:bodyPr>
          <a:lstStyle/>
          <a:p>
            <a:pPr algn="ctr"/>
            <a:r>
              <a:rPr lang="en-US" sz="2800" dirty="0" smtClean="0"/>
              <a:t>The mystic’s quest to penetrate beyond ordinary reality</a:t>
            </a:r>
            <a:endParaRPr lang="en-US" sz="2800" dirty="0"/>
          </a:p>
        </p:txBody>
      </p:sp>
    </p:spTree>
    <p:extLst>
      <p:ext uri="{BB962C8B-B14F-4D97-AF65-F5344CB8AC3E}">
        <p14:creationId xmlns:p14="http://schemas.microsoft.com/office/powerpoint/2010/main" val="14050404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0">
  <p:cSld>
    <p:bg>
      <p:bgPr>
        <a:solidFill>
          <a:schemeClr val="accent6">
            <a:lumMod val="20000"/>
            <a:lumOff val="8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304800" y="152400"/>
            <a:ext cx="8534400" cy="6477000"/>
            <a:chOff x="304800" y="152400"/>
            <a:chExt cx="8534400" cy="6477000"/>
          </a:xfrm>
        </p:grpSpPr>
        <p:pic>
          <p:nvPicPr>
            <p:cNvPr id="3" name="Picture 2" descr="http://upload.wikimedia.org/wikipedia/commons/5/5b/Bread_man,_Havana,_Cuba,_1904.jpg"/>
            <p:cNvPicPr>
              <a:picLocks noChangeAspect="1" noChangeArrowheads="1"/>
            </p:cNvPicPr>
            <p:nvPr/>
          </p:nvPicPr>
          <p:blipFill rotWithShape="1">
            <a:blip r:embed="rId2">
              <a:extLst>
                <a:ext uri="{28A0092B-C50C-407E-A947-70E740481C1C}">
                  <a14:useLocalDpi xmlns:a14="http://schemas.microsoft.com/office/drawing/2010/main" val="0"/>
                </a:ext>
              </a:extLst>
            </a:blip>
            <a:srcRect l="25698" t="12688" r="25845" b="4273"/>
            <a:stretch/>
          </p:blipFill>
          <p:spPr bwMode="auto">
            <a:xfrm>
              <a:off x="304800" y="152400"/>
              <a:ext cx="2789443" cy="6477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52800" y="2362200"/>
              <a:ext cx="5486400" cy="1815882"/>
            </a:xfrm>
            <a:prstGeom prst="rect">
              <a:avLst/>
            </a:prstGeom>
            <a:noFill/>
          </p:spPr>
          <p:txBody>
            <a:bodyPr wrap="square" rtlCol="0">
              <a:spAutoFit/>
            </a:bodyPr>
            <a:lstStyle/>
            <a:p>
              <a:r>
                <a:rPr lang="en-US" sz="2800" b="1" dirty="0" smtClean="0">
                  <a:solidFill>
                    <a:srgbClr val="00B050"/>
                  </a:solidFill>
                </a:rPr>
                <a:t>There is a basket of bread on your head, yet you go door to door asking for crusts. Knock on your inner door—no other!          Rumi</a:t>
              </a:r>
              <a:endParaRPr lang="en-US" sz="2800" b="1" dirty="0">
                <a:solidFill>
                  <a:srgbClr val="00B050"/>
                </a:solidFill>
              </a:endParaRPr>
            </a:p>
          </p:txBody>
        </p:sp>
      </p:grpSp>
    </p:spTree>
    <p:extLst>
      <p:ext uri="{BB962C8B-B14F-4D97-AF65-F5344CB8AC3E}">
        <p14:creationId xmlns:p14="http://schemas.microsoft.com/office/powerpoint/2010/main" val="6580467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0">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76200" y="685800"/>
            <a:ext cx="8915400" cy="5509200"/>
          </a:xfrm>
          <a:prstGeom prst="rect">
            <a:avLst/>
          </a:prstGeom>
        </p:spPr>
        <p:txBody>
          <a:bodyPr wrap="square">
            <a:spAutoFit/>
          </a:bodyPr>
          <a:lstStyle/>
          <a:p>
            <a:r>
              <a:rPr lang="en-US" sz="3600" dirty="0"/>
              <a:t>Thank you for your participation in this workshop! Contact us any time if you have questions about how to apply the techniques we’ve discussed to your creative writing.</a:t>
            </a:r>
          </a:p>
          <a:p>
            <a:endParaRPr lang="en-US" sz="2800" dirty="0"/>
          </a:p>
          <a:p>
            <a:r>
              <a:rPr lang="en-US" sz="3600" dirty="0"/>
              <a:t>Mike Baldwin can be emailed at</a:t>
            </a:r>
            <a:r>
              <a:rPr lang="en-US" sz="3600" dirty="0" smtClean="0"/>
              <a:t>:</a:t>
            </a:r>
          </a:p>
          <a:p>
            <a:r>
              <a:rPr lang="en-US" sz="3600" dirty="0" smtClean="0"/>
              <a:t> </a:t>
            </a:r>
            <a:r>
              <a:rPr lang="en-US" sz="3600" dirty="0">
                <a:hlinkClick r:id="rId2"/>
              </a:rPr>
              <a:t>librmike@hotmail.com</a:t>
            </a:r>
            <a:r>
              <a:rPr lang="en-US" sz="3600" dirty="0"/>
              <a:t>.</a:t>
            </a:r>
          </a:p>
          <a:p>
            <a:endParaRPr lang="en-US" sz="3600" dirty="0"/>
          </a:p>
          <a:p>
            <a:r>
              <a:rPr lang="en-US" sz="3600" dirty="0"/>
              <a:t>Marilyn </a:t>
            </a:r>
            <a:r>
              <a:rPr lang="en-US" sz="3600" dirty="0" err="1"/>
              <a:t>Komechak</a:t>
            </a:r>
            <a:r>
              <a:rPr lang="en-US" sz="3600" dirty="0"/>
              <a:t> can be emailed at: </a:t>
            </a:r>
            <a:r>
              <a:rPr lang="en-US" sz="3600" dirty="0">
                <a:hlinkClick r:id="rId3"/>
              </a:rPr>
              <a:t>skydancerspen@flash.net</a:t>
            </a:r>
            <a:r>
              <a:rPr lang="en-US" sz="3600" dirty="0"/>
              <a:t>. </a:t>
            </a:r>
          </a:p>
        </p:txBody>
      </p:sp>
    </p:spTree>
    <p:extLst>
      <p:ext uri="{BB962C8B-B14F-4D97-AF65-F5344CB8AC3E}">
        <p14:creationId xmlns:p14="http://schemas.microsoft.com/office/powerpoint/2010/main" val="9096316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0">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Picture 4" descr="http://www.hermes-press.com/SO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0"/>
            <a:ext cx="82891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668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pic>
        <p:nvPicPr>
          <p:cNvPr id="2" name="Picture 6" descr="http://www.aestheticimpact.com/_Images/noeticspectrum2-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40" y="228600"/>
            <a:ext cx="9131060" cy="6081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116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6986528"/>
          </a:xfrm>
          <a:prstGeom prst="rect">
            <a:avLst/>
          </a:prstGeom>
          <a:solidFill>
            <a:schemeClr val="accent1">
              <a:lumMod val="40000"/>
              <a:lumOff val="60000"/>
            </a:schemeClr>
          </a:solidFill>
        </p:spPr>
        <p:txBody>
          <a:bodyPr wrap="square" rtlCol="0">
            <a:spAutoFit/>
          </a:bodyPr>
          <a:lstStyle/>
          <a:p>
            <a:pPr algn="ctr"/>
            <a:r>
              <a:rPr lang="en-US" sz="3600" dirty="0" smtClean="0"/>
              <a:t>Creative Thinking </a:t>
            </a:r>
            <a:r>
              <a:rPr lang="en-US" sz="3600" dirty="0"/>
              <a:t>I</a:t>
            </a:r>
            <a:r>
              <a:rPr lang="en-US" sz="3600" dirty="0" smtClean="0"/>
              <a:t>n All Areas Of </a:t>
            </a:r>
            <a:r>
              <a:rPr lang="en-US" sz="3600" dirty="0"/>
              <a:t>O</a:t>
            </a:r>
            <a:r>
              <a:rPr lang="en-US" sz="3600" dirty="0" smtClean="0"/>
              <a:t>ur Lives</a:t>
            </a:r>
          </a:p>
          <a:p>
            <a:pPr algn="ctr"/>
            <a:endParaRPr lang="en-US" sz="3200" dirty="0"/>
          </a:p>
          <a:p>
            <a:pPr marL="457200" indent="-457200">
              <a:buFont typeface="Arial" panose="020B0604020202020204" pitchFamily="34" charset="0"/>
              <a:buChar char="•"/>
            </a:pPr>
            <a:r>
              <a:rPr lang="en-US" sz="3200" dirty="0" smtClean="0"/>
              <a:t>We can benefit from using our creative minds even when we are not doing art.</a:t>
            </a:r>
          </a:p>
          <a:p>
            <a:pPr marL="457200" indent="-457200">
              <a:buFont typeface="Arial" panose="020B0604020202020204" pitchFamily="34" charset="0"/>
              <a:buChar char="•"/>
            </a:pPr>
            <a:r>
              <a:rPr lang="en-US" sz="3200" dirty="0" smtClean="0"/>
              <a:t>Everyday decision-making can be made more effective if we activate our creative minds.</a:t>
            </a:r>
          </a:p>
          <a:p>
            <a:pPr marL="457200" indent="-457200">
              <a:buFont typeface="Arial" panose="020B0604020202020204" pitchFamily="34" charset="0"/>
              <a:buChar char="•"/>
            </a:pPr>
            <a:r>
              <a:rPr lang="en-US" sz="3200" dirty="0" smtClean="0"/>
              <a:t>Life becomes more interesting, more enjoyable, and more satisfying when we take a creative approach to living.</a:t>
            </a:r>
          </a:p>
          <a:p>
            <a:pPr marL="457200" indent="-457200">
              <a:buFont typeface="Arial" panose="020B0604020202020204" pitchFamily="34" charset="0"/>
              <a:buChar char="•"/>
            </a:pPr>
            <a:r>
              <a:rPr lang="en-US" sz="3200" dirty="0" smtClean="0"/>
              <a:t>Sometimes it takes courage to think creatively when there is pressure to agree with the group or to not question the popular viewpoint. </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23449471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 y="76200"/>
            <a:ext cx="8991600" cy="5786199"/>
          </a:xfrm>
          <a:prstGeom prst="rect">
            <a:avLst/>
          </a:prstGeom>
          <a:noFill/>
        </p:spPr>
        <p:txBody>
          <a:bodyPr wrap="square" rtlCol="0">
            <a:spAutoFit/>
          </a:bodyPr>
          <a:lstStyle/>
          <a:p>
            <a:pPr algn="ctr"/>
            <a:r>
              <a:rPr lang="en-US" sz="3600" dirty="0" smtClean="0"/>
              <a:t>So I urge you to activate your creative mind everyday in every aspect of your life.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2800" dirty="0" smtClean="0"/>
              <a:t>Remember to question your assumptions.</a:t>
            </a:r>
          </a:p>
          <a:p>
            <a:pPr marL="285750" indent="-285750">
              <a:buFont typeface="Arial" panose="020B0604020202020204" pitchFamily="34" charset="0"/>
              <a:buChar char="•"/>
            </a:pPr>
            <a:r>
              <a:rPr lang="en-US" sz="2800" dirty="0" smtClean="0"/>
              <a:t>Challenge your usual way of doing things.</a:t>
            </a:r>
          </a:p>
          <a:p>
            <a:pPr marL="285750" indent="-285750">
              <a:buFont typeface="Arial" panose="020B0604020202020204" pitchFamily="34" charset="0"/>
              <a:buChar char="•"/>
            </a:pPr>
            <a:r>
              <a:rPr lang="en-US" sz="2800" dirty="0" smtClean="0"/>
              <a:t>Actively look for alternative explanations</a:t>
            </a:r>
            <a:r>
              <a:rPr lang="en-US" sz="2800" dirty="0"/>
              <a:t> </a:t>
            </a:r>
            <a:r>
              <a:rPr lang="en-US" sz="2800" dirty="0" smtClean="0"/>
              <a:t>and possibilities. </a:t>
            </a:r>
          </a:p>
          <a:p>
            <a:pPr marL="285750" indent="-285750">
              <a:buFont typeface="Arial" panose="020B0604020202020204" pitchFamily="34" charset="0"/>
              <a:buChar char="•"/>
            </a:pPr>
            <a:r>
              <a:rPr lang="en-US" sz="2800" dirty="0" smtClean="0"/>
              <a:t>Don’t limit yourself to what you consider “realistic” or “practical” when working on a problem.</a:t>
            </a:r>
          </a:p>
          <a:p>
            <a:pPr marL="285750" indent="-285750">
              <a:buFont typeface="Arial" panose="020B0604020202020204" pitchFamily="34" charset="0"/>
              <a:buChar char="•"/>
            </a:pPr>
            <a:r>
              <a:rPr lang="en-US" sz="2800" dirty="0" smtClean="0"/>
              <a:t>Creative thinking combines your left brain critical mind with your right brain imagination. </a:t>
            </a:r>
          </a:p>
          <a:p>
            <a:pPr marL="285750" indent="-285750">
              <a:buFont typeface="Arial" panose="020B0604020202020204" pitchFamily="34" charset="0"/>
              <a:buChar char="•"/>
            </a:pPr>
            <a:r>
              <a:rPr lang="en-US" sz="2800" dirty="0" smtClean="0"/>
              <a:t>Creative thinking occurs both inside and outside the box.</a:t>
            </a:r>
          </a:p>
          <a:p>
            <a:pPr marL="285750" indent="-285750">
              <a:buFont typeface="Arial" panose="020B0604020202020204" pitchFamily="34" charset="0"/>
              <a:buChar char="•"/>
            </a:pPr>
            <a:r>
              <a:rPr lang="en-US" sz="2800" dirty="0" smtClean="0"/>
              <a:t>You don’t have to be a genius to think creatively.</a:t>
            </a:r>
          </a:p>
          <a:p>
            <a:pPr marL="285750" indent="-285750">
              <a:buFont typeface="Arial" panose="020B0604020202020204" pitchFamily="34" charset="0"/>
              <a:buChar char="•"/>
            </a:pPr>
            <a:r>
              <a:rPr lang="en-US" sz="2800" dirty="0" smtClean="0"/>
              <a:t>Creativity is both effective and beautiful.</a:t>
            </a:r>
          </a:p>
        </p:txBody>
      </p:sp>
    </p:spTree>
    <p:extLst>
      <p:ext uri="{BB962C8B-B14F-4D97-AF65-F5344CB8AC3E}">
        <p14:creationId xmlns:p14="http://schemas.microsoft.com/office/powerpoint/2010/main" val="11712107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152400"/>
            <a:ext cx="9067800" cy="5729774"/>
          </a:xfrm>
          <a:prstGeom prst="rect">
            <a:avLst/>
          </a:prstGeom>
        </p:spPr>
        <p:txBody>
          <a:bodyPr wrap="square">
            <a:spAutoFit/>
          </a:bodyPr>
          <a:lstStyle/>
          <a:p>
            <a:pPr>
              <a:spcAft>
                <a:spcPts val="100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Summary of Neuroscience Techniques For Stimulating Creativity:</a:t>
            </a:r>
            <a:endParaRPr lang="en-US" dirty="0">
              <a:latin typeface="Arial" panose="020B0604020202020204" pitchFamily="34" charset="0"/>
              <a:ea typeface="Times New Roman" panose="02020603050405020304" pitchFamily="18" charset="0"/>
              <a:cs typeface="Times New Roman" panose="02020603050405020304" pitchFamily="18" charset="0"/>
            </a:endParaRPr>
          </a:p>
          <a:p>
            <a:pPr>
              <a:spcAft>
                <a:spcPts val="1000"/>
              </a:spcAft>
            </a:pPr>
            <a:r>
              <a:rPr lang="en-US" dirty="0">
                <a:latin typeface="Arial" panose="020B0604020202020204" pitchFamily="34" charset="0"/>
                <a:ea typeface="Times New Roman" panose="02020603050405020304" pitchFamily="18" charset="0"/>
                <a:cs typeface="Times New Roman" panose="02020603050405020304" pitchFamily="18" charset="0"/>
              </a:rPr>
              <a:t>You can promote the production of neurotransmitters serotonin and dopamine in several ways:</a:t>
            </a:r>
          </a:p>
          <a:p>
            <a:pPr marL="342900" marR="0" lvl="0" indent="-342900">
              <a:spcBef>
                <a:spcPts val="0"/>
              </a:spcBef>
              <a:spcAft>
                <a:spcPts val="1000"/>
              </a:spcAft>
              <a:buFont typeface="+mj-lt"/>
              <a:buAutoNum type="arabicPeriod"/>
              <a:tabLst>
                <a:tab pos="4572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Reduce stress as much as possible. Stress produces cortisol, which reduces serotonin and dopamine. </a:t>
            </a:r>
          </a:p>
          <a:p>
            <a:pPr marL="342900" marR="0" lvl="0" indent="-342900">
              <a:spcBef>
                <a:spcPts val="0"/>
              </a:spcBef>
              <a:spcAft>
                <a:spcPts val="1000"/>
              </a:spcAft>
              <a:buFont typeface="+mj-lt"/>
              <a:buAutoNum type="arabicPeriod"/>
              <a:tabLst>
                <a:tab pos="4572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Get 6 to 8 hours of high quality, deep sleep. This helps generate serotonin, which will then be highest in the morning. </a:t>
            </a:r>
          </a:p>
          <a:p>
            <a:pPr marL="342900" marR="0" lvl="0" indent="-342900">
              <a:spcBef>
                <a:spcPts val="0"/>
              </a:spcBef>
              <a:spcAft>
                <a:spcPts val="1000"/>
              </a:spcAft>
              <a:buFont typeface="+mj-lt"/>
              <a:buAutoNum type="arabicPeriod"/>
              <a:tabLst>
                <a:tab pos="4572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Because serotonin is highest in morning hours, that’s the best time to do your creative work. </a:t>
            </a:r>
          </a:p>
          <a:p>
            <a:pPr marL="342900" marR="0" lvl="0" indent="-342900">
              <a:spcBef>
                <a:spcPts val="0"/>
              </a:spcBef>
              <a:spcAft>
                <a:spcPts val="1000"/>
              </a:spcAft>
              <a:buFont typeface="+mj-lt"/>
              <a:buAutoNum type="arabicPeriod"/>
              <a:tabLst>
                <a:tab pos="4572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Eat a high-protein breakfast rather than carbohydrates. Protein helps produce both serotonin and dopamine.</a:t>
            </a:r>
          </a:p>
          <a:p>
            <a:pPr marL="342900" marR="0" lvl="0" indent="-342900">
              <a:spcBef>
                <a:spcPts val="0"/>
              </a:spcBef>
              <a:spcAft>
                <a:spcPts val="1000"/>
              </a:spcAft>
              <a:buFont typeface="+mj-lt"/>
              <a:buAutoNum type="arabicPeriod"/>
              <a:tabLst>
                <a:tab pos="4572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Stimulate serotonin production and energy thru physical exercise and perhaps the mild stimulant of coffee or tea. </a:t>
            </a:r>
          </a:p>
          <a:p>
            <a:pPr marL="457200" marR="0">
              <a:spcBef>
                <a:spcPts val="0"/>
              </a:spcBef>
              <a:spcAft>
                <a:spcPts val="1000"/>
              </a:spcAft>
            </a:pPr>
            <a:r>
              <a:rPr lang="en-US" dirty="0">
                <a:latin typeface="Arial" panose="020B0604020202020204" pitchFamily="34" charset="0"/>
                <a:ea typeface="Times New Roman" panose="02020603050405020304" pitchFamily="18" charset="0"/>
                <a:cs typeface="Times New Roman" panose="02020603050405020304" pitchFamily="18" charset="0"/>
              </a:rPr>
              <a:t>Although serotonin &amp; dopamine may be naturally high in the morning, you may want to be more creative in afternoon or evening. Anytime is good for creativity if you can free yourself from stress, be relaxed but alert, and are ready to be creative. Here are some additional things you can do to prepare for creativity:</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43837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76200" y="381000"/>
            <a:ext cx="8915400" cy="6647974"/>
          </a:xfrm>
          <a:prstGeom prst="rect">
            <a:avLst/>
          </a:prstGeom>
        </p:spPr>
        <p:txBody>
          <a:bodyPr wrap="square">
            <a:spAutoFit/>
          </a:bodyPr>
          <a:lstStyle/>
          <a:p>
            <a:pPr marR="0" lvl="0">
              <a:spcBef>
                <a:spcPts val="0"/>
              </a:spcBef>
              <a:spcAft>
                <a:spcPts val="1000"/>
              </a:spcAft>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6.  Put </a:t>
            </a:r>
            <a:r>
              <a:rPr lang="en-US" dirty="0">
                <a:latin typeface="Arial" panose="020B0604020202020204" pitchFamily="34" charset="0"/>
                <a:ea typeface="Times New Roman" panose="02020603050405020304" pitchFamily="18" charset="0"/>
                <a:cs typeface="Times New Roman" panose="02020603050405020304" pitchFamily="18" charset="0"/>
              </a:rPr>
              <a:t>yourself in an unfamiliar but relaxing environment. New environments stimulate new perceptions and ideas.</a:t>
            </a:r>
          </a:p>
          <a:p>
            <a:pPr marR="0" lvl="0">
              <a:spcBef>
                <a:spcPts val="0"/>
              </a:spcBef>
              <a:spcAft>
                <a:spcPts val="1000"/>
              </a:spcAft>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7.  Get </a:t>
            </a:r>
            <a:r>
              <a:rPr lang="en-US" dirty="0">
                <a:latin typeface="Arial" panose="020B0604020202020204" pitchFamily="34" charset="0"/>
                <a:ea typeface="Times New Roman" panose="02020603050405020304" pitchFamily="18" charset="0"/>
                <a:cs typeface="Times New Roman" panose="02020603050405020304" pitchFamily="18" charset="0"/>
              </a:rPr>
              <a:t>some light exercise just prior to a creativity session. This gets the blood flowing and increases serotonin and dopamine.</a:t>
            </a:r>
          </a:p>
          <a:p>
            <a:pPr marR="0" lvl="0">
              <a:spcBef>
                <a:spcPts val="0"/>
              </a:spcBef>
              <a:spcAft>
                <a:spcPts val="1000"/>
              </a:spcAft>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8.  Use </a:t>
            </a:r>
            <a:r>
              <a:rPr lang="en-US" dirty="0">
                <a:latin typeface="Arial" panose="020B0604020202020204" pitchFamily="34" charset="0"/>
                <a:ea typeface="Times New Roman" panose="02020603050405020304" pitchFamily="18" charset="0"/>
                <a:cs typeface="Times New Roman" panose="02020603050405020304" pitchFamily="18" charset="0"/>
              </a:rPr>
              <a:t>sound, fragrance, oral, visual, and tactile senses to stimulate different perceptions and thought processes. </a:t>
            </a:r>
          </a:p>
          <a:p>
            <a:pPr marR="0" lvl="0">
              <a:spcBef>
                <a:spcPts val="0"/>
              </a:spcBef>
              <a:spcAft>
                <a:spcPts val="1000"/>
              </a:spcAft>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9.  Use </a:t>
            </a:r>
            <a:r>
              <a:rPr lang="en-US" dirty="0">
                <a:latin typeface="Arial" panose="020B0604020202020204" pitchFamily="34" charset="0"/>
                <a:ea typeface="Times New Roman" panose="02020603050405020304" pitchFamily="18" charset="0"/>
                <a:cs typeface="Times New Roman" panose="02020603050405020304" pitchFamily="18" charset="0"/>
              </a:rPr>
              <a:t>meditation, self-hypnosis, or just day dreaming to put your mind into a relaxed, </a:t>
            </a:r>
            <a:r>
              <a:rPr lang="en-US" dirty="0" smtClean="0">
                <a:latin typeface="Arial" panose="020B0604020202020204" pitchFamily="34" charset="0"/>
                <a:ea typeface="Times New Roman" panose="02020603050405020304" pitchFamily="18" charset="0"/>
                <a:cs typeface="Times New Roman" panose="02020603050405020304" pitchFamily="18" charset="0"/>
              </a:rPr>
              <a:t>receptive (alpha/theta wave) </a:t>
            </a:r>
            <a:r>
              <a:rPr lang="en-US" dirty="0">
                <a:latin typeface="Arial" panose="020B0604020202020204" pitchFamily="34" charset="0"/>
                <a:ea typeface="Times New Roman" panose="02020603050405020304" pitchFamily="18" charset="0"/>
                <a:cs typeface="Times New Roman" panose="02020603050405020304" pitchFamily="18" charset="0"/>
              </a:rPr>
              <a:t>mode for creative ideas.</a:t>
            </a:r>
          </a:p>
          <a:p>
            <a:pPr marR="0" lvl="0">
              <a:spcBef>
                <a:spcPts val="0"/>
              </a:spcBef>
              <a:spcAft>
                <a:spcPts val="1000"/>
              </a:spcAft>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10.  Put </a:t>
            </a:r>
            <a:r>
              <a:rPr lang="en-US" dirty="0">
                <a:latin typeface="Arial" panose="020B0604020202020204" pitchFamily="34" charset="0"/>
                <a:ea typeface="Times New Roman" panose="02020603050405020304" pitchFamily="18" charset="0"/>
                <a:cs typeface="Times New Roman" panose="02020603050405020304" pitchFamily="18" charset="0"/>
              </a:rPr>
              <a:t>your body into an unusual relationship to gravity and environment by practicing Yoga, Tai Chi, free style dance movement, etc. </a:t>
            </a:r>
          </a:p>
          <a:p>
            <a:pPr marL="342900" marR="0" lvl="0" indent="-342900">
              <a:spcBef>
                <a:spcPts val="0"/>
              </a:spcBef>
              <a:spcAft>
                <a:spcPts val="1000"/>
              </a:spcAft>
              <a:buAutoNum type="arabicPeriod" startAt="11"/>
              <a:tabLst>
                <a:tab pos="457200" algn="l"/>
              </a:tabLst>
            </a:pPr>
            <a:r>
              <a:rPr lang="en-US" dirty="0" smtClean="0">
                <a:latin typeface="Arial" panose="020B0604020202020204" pitchFamily="34" charset="0"/>
                <a:ea typeface="Times New Roman" panose="02020603050405020304" pitchFamily="18" charset="0"/>
                <a:cs typeface="Times New Roman" panose="02020603050405020304" pitchFamily="18" charset="0"/>
              </a:rPr>
              <a:t>Sing </a:t>
            </a:r>
            <a:r>
              <a:rPr lang="en-US" dirty="0">
                <a:latin typeface="Arial" panose="020B0604020202020204" pitchFamily="34" charset="0"/>
                <a:ea typeface="Times New Roman" panose="02020603050405020304" pitchFamily="18" charset="0"/>
                <a:cs typeface="Times New Roman" panose="02020603050405020304" pitchFamily="18" charset="0"/>
              </a:rPr>
              <a:t>or play a musical instrument briefly to activate the right side of the brain</a:t>
            </a:r>
            <a:r>
              <a:rPr lang="en-US" dirty="0" smtClean="0">
                <a:latin typeface="Arial" panose="020B0604020202020204" pitchFamily="34" charset="0"/>
                <a:ea typeface="Times New Roman" panose="02020603050405020304" pitchFamily="18" charset="0"/>
                <a:cs typeface="Times New Roman" panose="02020603050405020304" pitchFamily="18" charset="0"/>
              </a:rPr>
              <a:t>.</a:t>
            </a:r>
          </a:p>
          <a:p>
            <a:pPr marL="342900" lvl="0" indent="-342900">
              <a:buAutoNum type="arabicPeriod" startAt="12"/>
            </a:pPr>
            <a:r>
              <a:rPr lang="en-US" sz="2000" dirty="0" smtClean="0"/>
              <a:t>Use </a:t>
            </a:r>
            <a:r>
              <a:rPr lang="en-US" sz="2000" dirty="0"/>
              <a:t>breathing exercises to activate both hemispheres of the brain</a:t>
            </a:r>
            <a:r>
              <a:rPr lang="en-US" sz="2000" dirty="0" smtClean="0"/>
              <a:t>: </a:t>
            </a:r>
            <a:endParaRPr lang="en-US" sz="2000" dirty="0"/>
          </a:p>
          <a:p>
            <a:pPr lvl="1"/>
            <a:r>
              <a:rPr lang="en-US" sz="2000" dirty="0" smtClean="0"/>
              <a:t>A.  Breath </a:t>
            </a:r>
            <a:r>
              <a:rPr lang="en-US" sz="2000" dirty="0"/>
              <a:t>in thru your left nostril and out your right for several minutes, then reverse the process. </a:t>
            </a:r>
          </a:p>
          <a:p>
            <a:pPr marL="914400" lvl="1" indent="-457200">
              <a:buAutoNum type="alphaUcPeriod" startAt="2"/>
            </a:pPr>
            <a:r>
              <a:rPr lang="en-US" sz="2000" dirty="0" smtClean="0"/>
              <a:t>Hold </a:t>
            </a:r>
            <a:r>
              <a:rPr lang="en-US" sz="2000" dirty="0"/>
              <a:t>your breath as long as is comfortable so as to raise the carbon dioxide level in your brain. This is refreshing and calming and enhances </a:t>
            </a:r>
            <a:r>
              <a:rPr lang="en-US" sz="2000" dirty="0" smtClean="0"/>
              <a:t>intuition</a:t>
            </a:r>
          </a:p>
          <a:p>
            <a:pPr lvl="1"/>
            <a:endParaRPr lang="en-US" sz="2000" dirty="0"/>
          </a:p>
          <a:p>
            <a:pPr lvl="0"/>
            <a:r>
              <a:rPr lang="en-US" sz="2000" dirty="0" smtClean="0"/>
              <a:t>13.  When </a:t>
            </a:r>
            <a:r>
              <a:rPr lang="en-US" sz="2000" dirty="0"/>
              <a:t>you are working creatively (or studying or practicing a skill), do so for no more than 90 </a:t>
            </a:r>
            <a:r>
              <a:rPr lang="en-US" sz="2000" dirty="0" smtClean="0"/>
              <a:t>minutes, then take a 20 minute rest.</a:t>
            </a:r>
            <a:endParaRPr lang="en-US" sz="2000" dirty="0"/>
          </a:p>
          <a:p>
            <a:pPr marL="342900" marR="0" lvl="0" indent="-342900">
              <a:spcBef>
                <a:spcPts val="0"/>
              </a:spcBef>
              <a:spcAft>
                <a:spcPts val="1000"/>
              </a:spcAft>
              <a:buAutoNum type="arabicPeriod" startAt="11"/>
              <a:tabLst>
                <a:tab pos="457200" algn="l"/>
              </a:tabLst>
            </a:pP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0151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 y="304800"/>
            <a:ext cx="8991600" cy="4924425"/>
          </a:xfrm>
          <a:prstGeom prst="rect">
            <a:avLst/>
          </a:prstGeom>
        </p:spPr>
        <p:txBody>
          <a:bodyPr wrap="square">
            <a:spAutoFit/>
          </a:bodyPr>
          <a:lstStyle/>
          <a:p>
            <a:pPr marR="0" lvl="0">
              <a:spcBef>
                <a:spcPts val="0"/>
              </a:spcBef>
              <a:spcAft>
                <a:spcPts val="1000"/>
              </a:spcAft>
              <a:tabLst>
                <a:tab pos="4572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14.   </a:t>
            </a:r>
            <a:r>
              <a:rPr lang="en-US" sz="2400" dirty="0" smtClean="0">
                <a:latin typeface="Arial" panose="020B0604020202020204" pitchFamily="34" charset="0"/>
                <a:ea typeface="Times New Roman" panose="02020603050405020304" pitchFamily="18" charset="0"/>
                <a:cs typeface="Times New Roman" panose="02020603050405020304" pitchFamily="18" charset="0"/>
              </a:rPr>
              <a:t>When </a:t>
            </a:r>
            <a:r>
              <a:rPr lang="en-US" sz="2400" dirty="0">
                <a:latin typeface="Arial" panose="020B0604020202020204" pitchFamily="34" charset="0"/>
                <a:ea typeface="Times New Roman" panose="02020603050405020304" pitchFamily="18" charset="0"/>
                <a:cs typeface="Times New Roman" panose="02020603050405020304" pitchFamily="18" charset="0"/>
              </a:rPr>
              <a:t>writing</a:t>
            </a:r>
            <a:r>
              <a:rPr lang="en-US" sz="2000" dirty="0">
                <a:latin typeface="Arial" panose="020B0604020202020204" pitchFamily="34" charset="0"/>
                <a:ea typeface="Times New Roman" panose="02020603050405020304" pitchFamily="18" charset="0"/>
                <a:cs typeface="Times New Roman" panose="02020603050405020304" pitchFamily="18" charset="0"/>
              </a:rPr>
              <a:t>:</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A.  Reject </a:t>
            </a:r>
            <a:r>
              <a:rPr lang="en-US" sz="2000" dirty="0">
                <a:latin typeface="Arial" panose="020B0604020202020204" pitchFamily="34" charset="0"/>
                <a:ea typeface="Times New Roman" panose="02020603050405020304" pitchFamily="18" charset="0"/>
                <a:cs typeface="Times New Roman" panose="02020603050405020304" pitchFamily="18" charset="0"/>
              </a:rPr>
              <a:t>your first thoughts when writing a poem. </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B.  Use </a:t>
            </a:r>
            <a:r>
              <a:rPr lang="en-US" sz="2000" dirty="0">
                <a:latin typeface="Arial" panose="020B0604020202020204" pitchFamily="34" charset="0"/>
                <a:ea typeface="Times New Roman" panose="02020603050405020304" pitchFamily="18" charset="0"/>
                <a:cs typeface="Times New Roman" panose="02020603050405020304" pitchFamily="18" charset="0"/>
              </a:rPr>
              <a:t>Forced Association to generate fresh ideas. Use a dictionary to find words at random and let those words give you new ideas.</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C.  Don’t </a:t>
            </a:r>
            <a:r>
              <a:rPr lang="en-US" sz="2000" dirty="0">
                <a:latin typeface="Arial" panose="020B0604020202020204" pitchFamily="34" charset="0"/>
                <a:ea typeface="Times New Roman" panose="02020603050405020304" pitchFamily="18" charset="0"/>
                <a:cs typeface="Times New Roman" panose="02020603050405020304" pitchFamily="18" charset="0"/>
              </a:rPr>
              <a:t>just describe, transform! Transform the image in some way-- make it extraordinary, magical, and rich with new meaning. Consider extreme metaphors, bizarre images, and outré juxtapositions of words. Stand your idea on its head. Stretch it to its extreme. Turn it inside out. Make it dance.</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D.  Infuse </a:t>
            </a:r>
            <a:r>
              <a:rPr lang="en-US" sz="2000" dirty="0">
                <a:latin typeface="Arial" panose="020B0604020202020204" pitchFamily="34" charset="0"/>
                <a:ea typeface="Times New Roman" panose="02020603050405020304" pitchFamily="18" charset="0"/>
                <a:cs typeface="Times New Roman" panose="02020603050405020304" pitchFamily="18" charset="0"/>
              </a:rPr>
              <a:t>the poem with emotion by activating your limbic brain with remembered emotion, music, images, etc.</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E.  Be </a:t>
            </a:r>
            <a:r>
              <a:rPr lang="en-US" sz="2000" dirty="0">
                <a:latin typeface="Arial" panose="020B0604020202020204" pitchFamily="34" charset="0"/>
                <a:ea typeface="Times New Roman" panose="02020603050405020304" pitchFamily="18" charset="0"/>
                <a:cs typeface="Times New Roman" panose="02020603050405020304" pitchFamily="18" charset="0"/>
              </a:rPr>
              <a:t>Both Understandable and Thought-Provoking</a:t>
            </a:r>
          </a:p>
          <a:p>
            <a:pPr marR="0" lvl="1">
              <a:spcBef>
                <a:spcPts val="0"/>
              </a:spcBef>
              <a:spcAft>
                <a:spcPts val="1000"/>
              </a:spcAft>
              <a:tabLst>
                <a:tab pos="914400" algn="l"/>
              </a:tabLst>
            </a:pPr>
            <a:r>
              <a:rPr lang="en-US" sz="2000" dirty="0" smtClean="0">
                <a:latin typeface="Arial" panose="020B0604020202020204" pitchFamily="34" charset="0"/>
                <a:ea typeface="Times New Roman" panose="02020603050405020304" pitchFamily="18" charset="0"/>
                <a:cs typeface="Times New Roman" panose="02020603050405020304" pitchFamily="18" charset="0"/>
              </a:rPr>
              <a:t>F.  Surprise</a:t>
            </a:r>
            <a:r>
              <a:rPr lang="en-US" sz="2000" dirty="0">
                <a:latin typeface="Arial" panose="020B0604020202020204" pitchFamily="34" charset="0"/>
                <a:ea typeface="Times New Roman" panose="02020603050405020304" pitchFamily="18" charset="0"/>
                <a:cs typeface="Times New Roman" panose="02020603050405020304" pitchFamily="18" charset="0"/>
              </a:rPr>
              <a:t>! And Humor are Good.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902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304801"/>
            <a:ext cx="8610600" cy="5016758"/>
          </a:xfrm>
          <a:prstGeom prst="rect">
            <a:avLst/>
          </a:prstGeom>
        </p:spPr>
        <p:txBody>
          <a:bodyPr wrap="square">
            <a:spAutoFit/>
          </a:bodyPr>
          <a:lstStyle/>
          <a:p>
            <a:r>
              <a:rPr lang="en-US" sz="3200" dirty="0" smtClean="0"/>
              <a:t>	I </a:t>
            </a:r>
            <a:r>
              <a:rPr lang="en-US" sz="3200" dirty="0"/>
              <a:t>want your feedback about this workshop</a:t>
            </a:r>
            <a:r>
              <a:rPr lang="en-US" sz="3200" dirty="0" smtClean="0"/>
              <a:t>.</a:t>
            </a:r>
          </a:p>
          <a:p>
            <a:r>
              <a:rPr lang="en-US" sz="3200" dirty="0" smtClean="0"/>
              <a:t> </a:t>
            </a:r>
            <a:endParaRPr lang="en-US" sz="3200" dirty="0"/>
          </a:p>
          <a:p>
            <a:pPr marL="342900" indent="-342900">
              <a:buFont typeface="+mj-lt"/>
              <a:buAutoNum type="arabicPeriod"/>
            </a:pPr>
            <a:r>
              <a:rPr lang="en-US" sz="3200" dirty="0"/>
              <a:t>Were the ideas presented clearly enough for you to understand them?</a:t>
            </a:r>
          </a:p>
          <a:p>
            <a:pPr marL="342900" indent="-342900">
              <a:buFont typeface="+mj-lt"/>
              <a:buAutoNum type="arabicPeriod"/>
            </a:pPr>
            <a:r>
              <a:rPr lang="en-US" sz="3200" dirty="0"/>
              <a:t>Were you able to use the ideas effectively?</a:t>
            </a:r>
          </a:p>
          <a:p>
            <a:pPr marL="342900" indent="-342900">
              <a:buFont typeface="+mj-lt"/>
              <a:buAutoNum type="arabicPeriod"/>
            </a:pPr>
            <a:r>
              <a:rPr lang="en-US" sz="3200" dirty="0"/>
              <a:t>Were the example poems effective in illustrating the techniques?</a:t>
            </a:r>
          </a:p>
          <a:p>
            <a:pPr marL="342900" indent="-342900">
              <a:buFont typeface="+mj-lt"/>
              <a:buAutoNum type="arabicPeriod"/>
            </a:pPr>
            <a:r>
              <a:rPr lang="en-US" sz="3200" dirty="0"/>
              <a:t>What are your suggestions for improving the presentation</a:t>
            </a:r>
            <a:r>
              <a:rPr lang="en-US" sz="3200" dirty="0" smtClean="0"/>
              <a:t>?</a:t>
            </a:r>
          </a:p>
          <a:p>
            <a:pPr marL="342900" indent="-342900">
              <a:buFont typeface="+mj-lt"/>
              <a:buAutoNum type="arabicPeriod"/>
            </a:pPr>
            <a:r>
              <a:rPr lang="en-US" sz="3200" dirty="0" smtClean="0"/>
              <a:t>Other comments on the workshop.</a:t>
            </a:r>
            <a:endParaRPr lang="en-US" sz="3200" dirty="0"/>
          </a:p>
        </p:txBody>
      </p:sp>
    </p:spTree>
    <p:extLst>
      <p:ext uri="{BB962C8B-B14F-4D97-AF65-F5344CB8AC3E}">
        <p14:creationId xmlns:p14="http://schemas.microsoft.com/office/powerpoint/2010/main" val="2651439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457200"/>
            <a:ext cx="8686800" cy="4031873"/>
          </a:xfrm>
          <a:prstGeom prst="rect">
            <a:avLst/>
          </a:prstGeom>
        </p:spPr>
        <p:txBody>
          <a:bodyPr wrap="square">
            <a:spAutoFit/>
          </a:bodyPr>
          <a:lstStyle/>
          <a:p>
            <a:r>
              <a:rPr lang="en-US" sz="3200" dirty="0"/>
              <a:t>Thank you for your participation in this workshop! Contact </a:t>
            </a:r>
            <a:r>
              <a:rPr lang="en-US" sz="3200" dirty="0" smtClean="0"/>
              <a:t>me </a:t>
            </a:r>
            <a:r>
              <a:rPr lang="en-US" sz="3200" dirty="0"/>
              <a:t>any time </a:t>
            </a:r>
            <a:r>
              <a:rPr lang="en-US" sz="3200" dirty="0" smtClean="0"/>
              <a:t>if </a:t>
            </a:r>
            <a:r>
              <a:rPr lang="en-US" sz="3200" dirty="0"/>
              <a:t>you have questions about how to apply the techniques we’ve discussed to </a:t>
            </a:r>
            <a:r>
              <a:rPr lang="en-US" sz="3200" dirty="0" smtClean="0"/>
              <a:t>your creativity.</a:t>
            </a:r>
            <a:endParaRPr lang="en-US" sz="3200" dirty="0" smtClean="0"/>
          </a:p>
          <a:p>
            <a:endParaRPr lang="en-US" sz="3200" dirty="0"/>
          </a:p>
          <a:p>
            <a:r>
              <a:rPr lang="en-US" sz="3200" dirty="0"/>
              <a:t>Mike Baldwin can be emailed at: </a:t>
            </a:r>
            <a:r>
              <a:rPr lang="en-US" sz="3200" dirty="0">
                <a:hlinkClick r:id="rId3"/>
              </a:rPr>
              <a:t>librmike@hotmail.com</a:t>
            </a:r>
            <a:r>
              <a:rPr lang="en-US" sz="3200" dirty="0" smtClean="0"/>
              <a:t>.</a:t>
            </a:r>
          </a:p>
          <a:p>
            <a:endParaRPr lang="en-US" sz="3200" dirty="0"/>
          </a:p>
        </p:txBody>
      </p:sp>
    </p:spTree>
    <p:extLst>
      <p:ext uri="{BB962C8B-B14F-4D97-AF65-F5344CB8AC3E}">
        <p14:creationId xmlns:p14="http://schemas.microsoft.com/office/powerpoint/2010/main" val="15927751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7649</TotalTime>
  <Words>4170</Words>
  <Application>Microsoft Office PowerPoint</Application>
  <PresentationFormat>On-screen Show (4:3)</PresentationFormat>
  <Paragraphs>564</Paragraphs>
  <Slides>108</Slides>
  <Notes>49</Notes>
  <HiddenSlides>36</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108</vt:i4>
      </vt:variant>
    </vt:vector>
  </HeadingPairs>
  <TitlesOfParts>
    <vt:vector size="118" baseType="lpstr">
      <vt:lpstr>Algerian</vt:lpstr>
      <vt:lpstr>Andalus</vt:lpstr>
      <vt:lpstr>Arial</vt:lpstr>
      <vt:lpstr>BalloonEFExtraBold</vt:lpstr>
      <vt:lpstr>BritannicEFUltra</vt:lpstr>
      <vt:lpstr>Calibri</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dc:creator>
  <cp:lastModifiedBy>Mike Baldwin</cp:lastModifiedBy>
  <cp:revision>200</cp:revision>
  <cp:lastPrinted>2014-07-08T17:27:21Z</cp:lastPrinted>
  <dcterms:created xsi:type="dcterms:W3CDTF">2014-05-22T13:57:34Z</dcterms:created>
  <dcterms:modified xsi:type="dcterms:W3CDTF">2015-03-27T19:41:10Z</dcterms:modified>
</cp:coreProperties>
</file>